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58"/>
  </p:notesMasterIdLst>
  <p:sldIdLst>
    <p:sldId id="270" r:id="rId2"/>
    <p:sldId id="271" r:id="rId3"/>
    <p:sldId id="272" r:id="rId4"/>
    <p:sldId id="273" r:id="rId5"/>
    <p:sldId id="274" r:id="rId6"/>
    <p:sldId id="275" r:id="rId7"/>
    <p:sldId id="276" r:id="rId8"/>
    <p:sldId id="277" r:id="rId9"/>
    <p:sldId id="326" r:id="rId10"/>
    <p:sldId id="279" r:id="rId11"/>
    <p:sldId id="280" r:id="rId12"/>
    <p:sldId id="281" r:id="rId13"/>
    <p:sldId id="282" r:id="rId14"/>
    <p:sldId id="283" r:id="rId15"/>
    <p:sldId id="285" r:id="rId16"/>
    <p:sldId id="286" r:id="rId17"/>
    <p:sldId id="287" r:id="rId18"/>
    <p:sldId id="288" r:id="rId19"/>
    <p:sldId id="327" r:id="rId20"/>
    <p:sldId id="290" r:id="rId21"/>
    <p:sldId id="291" r:id="rId22"/>
    <p:sldId id="292" r:id="rId23"/>
    <p:sldId id="293" r:id="rId24"/>
    <p:sldId id="294" r:id="rId25"/>
    <p:sldId id="295" r:id="rId26"/>
    <p:sldId id="296" r:id="rId27"/>
    <p:sldId id="303" r:id="rId28"/>
    <p:sldId id="304" r:id="rId29"/>
    <p:sldId id="335" r:id="rId30"/>
    <p:sldId id="305" r:id="rId31"/>
    <p:sldId id="306" r:id="rId32"/>
    <p:sldId id="307" r:id="rId33"/>
    <p:sldId id="308" r:id="rId34"/>
    <p:sldId id="328" r:id="rId35"/>
    <p:sldId id="336" r:id="rId36"/>
    <p:sldId id="310" r:id="rId37"/>
    <p:sldId id="337" r:id="rId38"/>
    <p:sldId id="329" r:id="rId39"/>
    <p:sldId id="330" r:id="rId40"/>
    <p:sldId id="332" r:id="rId41"/>
    <p:sldId id="334" r:id="rId42"/>
    <p:sldId id="333" r:id="rId43"/>
    <p:sldId id="316" r:id="rId44"/>
    <p:sldId id="317" r:id="rId45"/>
    <p:sldId id="318" r:id="rId46"/>
    <p:sldId id="319" r:id="rId47"/>
    <p:sldId id="321" r:id="rId48"/>
    <p:sldId id="339" r:id="rId49"/>
    <p:sldId id="322" r:id="rId50"/>
    <p:sldId id="320" r:id="rId51"/>
    <p:sldId id="341" r:id="rId52"/>
    <p:sldId id="323" r:id="rId53"/>
    <p:sldId id="340" r:id="rId54"/>
    <p:sldId id="324" r:id="rId55"/>
    <p:sldId id="331" r:id="rId56"/>
    <p:sldId id="267" r:id="rId57"/>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1"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2A84"/>
    <a:srgbClr val="0070C0"/>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01" autoAdjust="0"/>
    <p:restoredTop sz="86349" autoAdjust="0"/>
  </p:normalViewPr>
  <p:slideViewPr>
    <p:cSldViewPr>
      <p:cViewPr varScale="1">
        <p:scale>
          <a:sx n="127" d="100"/>
          <a:sy n="127" d="100"/>
        </p:scale>
        <p:origin x="216" y="504"/>
      </p:cViewPr>
      <p:guideLst>
        <p:guide orient="horz" pos="2160"/>
        <p:guide pos="3840"/>
      </p:guideLst>
    </p:cSldViewPr>
  </p:slideViewPr>
  <p:outlineViewPr>
    <p:cViewPr>
      <p:scale>
        <a:sx n="33" d="100"/>
        <a:sy n="33" d="100"/>
      </p:scale>
      <p:origin x="0" y="-744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Lst>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6.xml"/><Relationship Id="rId5" Type="http://schemas.openxmlformats.org/officeDocument/2006/relationships/slide" Target="slides/slide5.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4.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8" Type="http://schemas.openxmlformats.org/officeDocument/2006/relationships/slide" Target="slides/slide8.xml"/><Relationship Id="rId51" Type="http://schemas.openxmlformats.org/officeDocument/2006/relationships/slide" Target="slides/slide52.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0" Type="http://schemas.openxmlformats.org/officeDocument/2006/relationships/slide" Target="slides/slide20.xml"/><Relationship Id="rId41" Type="http://schemas.openxmlformats.org/officeDocument/2006/relationships/slide" Target="slides/slide41.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3/30/21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2</a:t>
            </a:fld>
            <a:endParaRPr lang="en-US" dirty="0"/>
          </a:p>
        </p:txBody>
      </p:sp>
    </p:spTree>
    <p:extLst>
      <p:ext uri="{BB962C8B-B14F-4D97-AF65-F5344CB8AC3E}">
        <p14:creationId xmlns:p14="http://schemas.microsoft.com/office/powerpoint/2010/main" val="659816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14</a:t>
            </a:fld>
            <a:endParaRPr lang="en-US" dirty="0"/>
          </a:p>
        </p:txBody>
      </p:sp>
    </p:spTree>
    <p:extLst>
      <p:ext uri="{BB962C8B-B14F-4D97-AF65-F5344CB8AC3E}">
        <p14:creationId xmlns:p14="http://schemas.microsoft.com/office/powerpoint/2010/main" val="2651721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17</a:t>
            </a:fld>
            <a:endParaRPr lang="en-US" dirty="0"/>
          </a:p>
        </p:txBody>
      </p:sp>
    </p:spTree>
    <p:extLst>
      <p:ext uri="{BB962C8B-B14F-4D97-AF65-F5344CB8AC3E}">
        <p14:creationId xmlns:p14="http://schemas.microsoft.com/office/powerpoint/2010/main" val="38869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18</a:t>
            </a:fld>
            <a:endParaRPr lang="en-US" dirty="0"/>
          </a:p>
        </p:txBody>
      </p:sp>
    </p:spTree>
    <p:extLst>
      <p:ext uri="{BB962C8B-B14F-4D97-AF65-F5344CB8AC3E}">
        <p14:creationId xmlns:p14="http://schemas.microsoft.com/office/powerpoint/2010/main" val="376449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19</a:t>
            </a:fld>
            <a:endParaRPr lang="en-US" dirty="0"/>
          </a:p>
        </p:txBody>
      </p:sp>
    </p:spTree>
    <p:extLst>
      <p:ext uri="{BB962C8B-B14F-4D97-AF65-F5344CB8AC3E}">
        <p14:creationId xmlns:p14="http://schemas.microsoft.com/office/powerpoint/2010/main" val="1350044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21</a:t>
            </a:fld>
            <a:endParaRPr lang="en-US" dirty="0"/>
          </a:p>
        </p:txBody>
      </p:sp>
    </p:spTree>
    <p:extLst>
      <p:ext uri="{BB962C8B-B14F-4D97-AF65-F5344CB8AC3E}">
        <p14:creationId xmlns:p14="http://schemas.microsoft.com/office/powerpoint/2010/main" val="4073897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30</a:t>
            </a:fld>
            <a:endParaRPr lang="en-US" dirty="0"/>
          </a:p>
        </p:txBody>
      </p:sp>
    </p:spTree>
    <p:extLst>
      <p:ext uri="{BB962C8B-B14F-4D97-AF65-F5344CB8AC3E}">
        <p14:creationId xmlns:p14="http://schemas.microsoft.com/office/powerpoint/2010/main" val="3661233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31</a:t>
            </a:fld>
            <a:endParaRPr lang="en-US" dirty="0"/>
          </a:p>
        </p:txBody>
      </p:sp>
    </p:spTree>
    <p:extLst>
      <p:ext uri="{BB962C8B-B14F-4D97-AF65-F5344CB8AC3E}">
        <p14:creationId xmlns:p14="http://schemas.microsoft.com/office/powerpoint/2010/main" val="876416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36</a:t>
            </a:fld>
            <a:endParaRPr lang="en-US" dirty="0"/>
          </a:p>
        </p:txBody>
      </p:sp>
    </p:spTree>
    <p:extLst>
      <p:ext uri="{BB962C8B-B14F-4D97-AF65-F5344CB8AC3E}">
        <p14:creationId xmlns:p14="http://schemas.microsoft.com/office/powerpoint/2010/main" val="291931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37</a:t>
            </a:fld>
            <a:endParaRPr lang="en-US" dirty="0"/>
          </a:p>
        </p:txBody>
      </p:sp>
    </p:spTree>
    <p:extLst>
      <p:ext uri="{BB962C8B-B14F-4D97-AF65-F5344CB8AC3E}">
        <p14:creationId xmlns:p14="http://schemas.microsoft.com/office/powerpoint/2010/main" val="2025155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47</a:t>
            </a:fld>
            <a:endParaRPr lang="en-US" dirty="0"/>
          </a:p>
        </p:txBody>
      </p:sp>
    </p:spTree>
    <p:extLst>
      <p:ext uri="{BB962C8B-B14F-4D97-AF65-F5344CB8AC3E}">
        <p14:creationId xmlns:p14="http://schemas.microsoft.com/office/powerpoint/2010/main" val="29355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3</a:t>
            </a:fld>
            <a:endParaRPr lang="en-US" dirty="0"/>
          </a:p>
        </p:txBody>
      </p:sp>
    </p:spTree>
    <p:extLst>
      <p:ext uri="{BB962C8B-B14F-4D97-AF65-F5344CB8AC3E}">
        <p14:creationId xmlns:p14="http://schemas.microsoft.com/office/powerpoint/2010/main" val="3615983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48</a:t>
            </a:fld>
            <a:endParaRPr lang="en-US" dirty="0"/>
          </a:p>
        </p:txBody>
      </p:sp>
    </p:spTree>
    <p:extLst>
      <p:ext uri="{BB962C8B-B14F-4D97-AF65-F5344CB8AC3E}">
        <p14:creationId xmlns:p14="http://schemas.microsoft.com/office/powerpoint/2010/main" val="3659110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49</a:t>
            </a:fld>
            <a:endParaRPr lang="en-US" dirty="0"/>
          </a:p>
        </p:txBody>
      </p:sp>
    </p:spTree>
    <p:extLst>
      <p:ext uri="{BB962C8B-B14F-4D97-AF65-F5344CB8AC3E}">
        <p14:creationId xmlns:p14="http://schemas.microsoft.com/office/powerpoint/2010/main" val="285584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50</a:t>
            </a:fld>
            <a:endParaRPr lang="en-US" dirty="0"/>
          </a:p>
        </p:txBody>
      </p:sp>
    </p:spTree>
    <p:extLst>
      <p:ext uri="{BB962C8B-B14F-4D97-AF65-F5344CB8AC3E}">
        <p14:creationId xmlns:p14="http://schemas.microsoft.com/office/powerpoint/2010/main" val="3618718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52</a:t>
            </a:fld>
            <a:endParaRPr lang="en-US" dirty="0"/>
          </a:p>
        </p:txBody>
      </p:sp>
    </p:spTree>
    <p:extLst>
      <p:ext uri="{BB962C8B-B14F-4D97-AF65-F5344CB8AC3E}">
        <p14:creationId xmlns:p14="http://schemas.microsoft.com/office/powerpoint/2010/main" val="3325237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54</a:t>
            </a:fld>
            <a:endParaRPr lang="en-US" dirty="0"/>
          </a:p>
        </p:txBody>
      </p:sp>
    </p:spTree>
    <p:extLst>
      <p:ext uri="{BB962C8B-B14F-4D97-AF65-F5344CB8AC3E}">
        <p14:creationId xmlns:p14="http://schemas.microsoft.com/office/powerpoint/2010/main" val="3152689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4</a:t>
            </a:fld>
            <a:endParaRPr lang="en-US" dirty="0"/>
          </a:p>
        </p:txBody>
      </p:sp>
    </p:spTree>
    <p:extLst>
      <p:ext uri="{BB962C8B-B14F-4D97-AF65-F5344CB8AC3E}">
        <p14:creationId xmlns:p14="http://schemas.microsoft.com/office/powerpoint/2010/main" val="3494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5</a:t>
            </a:fld>
            <a:endParaRPr lang="en-US" dirty="0"/>
          </a:p>
        </p:txBody>
      </p:sp>
    </p:spTree>
    <p:extLst>
      <p:ext uri="{BB962C8B-B14F-4D97-AF65-F5344CB8AC3E}">
        <p14:creationId xmlns:p14="http://schemas.microsoft.com/office/powerpoint/2010/main" val="386343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6</a:t>
            </a:fld>
            <a:endParaRPr lang="en-US" dirty="0"/>
          </a:p>
        </p:txBody>
      </p:sp>
    </p:spTree>
    <p:extLst>
      <p:ext uri="{BB962C8B-B14F-4D97-AF65-F5344CB8AC3E}">
        <p14:creationId xmlns:p14="http://schemas.microsoft.com/office/powerpoint/2010/main" val="317806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7</a:t>
            </a:fld>
            <a:endParaRPr lang="en-US" dirty="0"/>
          </a:p>
        </p:txBody>
      </p:sp>
    </p:spTree>
    <p:extLst>
      <p:ext uri="{BB962C8B-B14F-4D97-AF65-F5344CB8AC3E}">
        <p14:creationId xmlns:p14="http://schemas.microsoft.com/office/powerpoint/2010/main" val="207606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8</a:t>
            </a:fld>
            <a:endParaRPr lang="en-US" dirty="0"/>
          </a:p>
        </p:txBody>
      </p:sp>
    </p:spTree>
    <p:extLst>
      <p:ext uri="{BB962C8B-B14F-4D97-AF65-F5344CB8AC3E}">
        <p14:creationId xmlns:p14="http://schemas.microsoft.com/office/powerpoint/2010/main" val="186578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9</a:t>
            </a:fld>
            <a:endParaRPr lang="en-US" dirty="0"/>
          </a:p>
        </p:txBody>
      </p:sp>
    </p:spTree>
    <p:extLst>
      <p:ext uri="{BB962C8B-B14F-4D97-AF65-F5344CB8AC3E}">
        <p14:creationId xmlns:p14="http://schemas.microsoft.com/office/powerpoint/2010/main" val="4230874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904663-59B0-4C26-9629-1E034548E980}" type="slidenum">
              <a:rPr lang="en-US" smtClean="0"/>
              <a:t>13</a:t>
            </a:fld>
            <a:endParaRPr lang="en-US" dirty="0"/>
          </a:p>
        </p:txBody>
      </p:sp>
    </p:spTree>
    <p:extLst>
      <p:ext uri="{BB962C8B-B14F-4D97-AF65-F5344CB8AC3E}">
        <p14:creationId xmlns:p14="http://schemas.microsoft.com/office/powerpoint/2010/main" val="3251370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uact=8&amp;ved=0CAcQjRw&amp;url=http://www.montereybayaquarium.org/animal-guide/fishes/pacific-bluefin-tuna&amp;ei=LHTPVPD4PMe-ggSPpYSoCA&amp;bvm=bv.85076809,d.eXY&amp;psig=AFQjCNFygV1PEz4adw9nEhZBe4ZTPhLJDA&amp;ust=1422968228327309"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tif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80.png"/><Relationship Id="rId7" Type="http://schemas.openxmlformats.org/officeDocument/2006/relationships/image" Target="../media/image6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10.png"/><Relationship Id="rId5"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7.tif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70.png"/><Relationship Id="rId4" Type="http://schemas.openxmlformats.org/officeDocument/2006/relationships/image" Target="../media/image66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7.tiff"/><Relationship Id="rId7"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5.png"/><Relationship Id="rId10" Type="http://schemas.openxmlformats.org/officeDocument/2006/relationships/image" Target="../media/image78.png"/><Relationship Id="rId4" Type="http://schemas.openxmlformats.org/officeDocument/2006/relationships/image" Target="../media/image62.png"/><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57.tiff"/><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64.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58.png"/><Relationship Id="rId4" Type="http://schemas.openxmlformats.org/officeDocument/2006/relationships/image" Target="../media/image57.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94.png"/></Relationships>
</file>

<file path=ppt/slides/_rels/slide49.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85.png"/><Relationship Id="rId7" Type="http://schemas.openxmlformats.org/officeDocument/2006/relationships/image" Target="../media/image9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media/image96.png"/><Relationship Id="rId10" Type="http://schemas.openxmlformats.org/officeDocument/2006/relationships/image" Target="../media/image970.png"/><Relationship Id="rId4" Type="http://schemas.openxmlformats.org/officeDocument/2006/relationships/image" Target="../media/image95.png"/><Relationship Id="rId9" Type="http://schemas.openxmlformats.org/officeDocument/2006/relationships/image" Target="../media/image92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4.png"/><Relationship Id="rId10" Type="http://schemas.openxmlformats.org/officeDocument/2006/relationships/image" Target="../media/image106.png"/><Relationship Id="rId4" Type="http://schemas.openxmlformats.org/officeDocument/2006/relationships/image" Target="../media/image1000.png"/><Relationship Id="rId9" Type="http://schemas.openxmlformats.org/officeDocument/2006/relationships/image" Target="../media/image10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uact=8&amp;ved=0CAcQjRw&amp;url=http://cnx.org/content/m21926/latest/&amp;ei=FY_YVJ7NFoGngwTUtILADg&amp;bvm=bv.85464276,d.eXY&amp;psig=AFQjCNGohRXYY2dC4dC7MDycmyXZ72B1-A&amp;ust=1423564453048971"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5" name="Subtitle 4"/>
          <p:cNvSpPr>
            <a:spLocks noGrp="1"/>
          </p:cNvSpPr>
          <p:nvPr>
            <p:ph type="subTitle" idx="1"/>
          </p:nvPr>
        </p:nvSpPr>
        <p:spPr/>
        <p:txBody>
          <a:bodyPr/>
          <a:lstStyle/>
          <a:p>
            <a:r>
              <a:rPr lang="en-US" dirty="0"/>
              <a:t>Tuna Age</a:t>
            </a:r>
          </a:p>
        </p:txBody>
      </p:sp>
    </p:spTree>
    <p:extLst>
      <p:ext uri="{BB962C8B-B14F-4D97-AF65-F5344CB8AC3E}">
        <p14:creationId xmlns:p14="http://schemas.microsoft.com/office/powerpoint/2010/main" val="65993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Example: Bluefin Tuna Re-centering Method</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609600" y="1600203"/>
                <a:ext cx="7162800" cy="4525963"/>
              </a:xfrm>
            </p:spPr>
            <p:txBody>
              <a:bodyPr/>
              <a:lstStyle/>
              <a:p>
                <a:pPr marL="0" indent="0">
                  <a:buNone/>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𝑟𝑒𝑑</m:t>
                      </m:r>
                      <m:r>
                        <a:rPr lang="en-US" sz="2000" i="1">
                          <a:latin typeface="Cambria Math" panose="02040503050406030204" pitchFamily="18" charset="0"/>
                        </a:rPr>
                        <m:t> </m:t>
                      </m:r>
                      <m:r>
                        <a:rPr lang="en-US" sz="2000" i="1">
                          <a:latin typeface="Cambria Math" panose="02040503050406030204" pitchFamily="18" charset="0"/>
                        </a:rPr>
                        <m:t>𝑙𝑒𝑛𝑔𝑡h</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𝑎𝑔𝑒</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2</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𝑎𝑔𝑒</m:t>
                          </m:r>
                        </m:e>
                        <m:sup>
                          <m:r>
                            <a:rPr lang="en-US" sz="2000" i="1">
                              <a:latin typeface="Cambria Math" panose="02040503050406030204" pitchFamily="18" charset="0"/>
                            </a:rPr>
                            <m:t>2</m:t>
                          </m:r>
                        </m:sup>
                      </m:sSup>
                    </m:oMath>
                  </m:oMathPara>
                </a14:m>
                <a:endParaRPr lang="en-US" sz="2000" dirty="0"/>
              </a:p>
              <a:p>
                <a:r>
                  <a:rPr lang="en-US" sz="2000" dirty="0"/>
                  <a:t>Age and Age</a:t>
                </a:r>
                <a:r>
                  <a:rPr lang="en-US" sz="2000" baseline="30000" dirty="0"/>
                  <a:t>2</a:t>
                </a:r>
                <a:r>
                  <a:rPr lang="en-US" sz="2000" dirty="0"/>
                  <a:t> are highly correlated (to be expected), which is not good for two independent variables in the same regression model. (For many reasons!)</a:t>
                </a:r>
              </a:p>
              <a:p>
                <a:r>
                  <a:rPr lang="en-US" sz="2000" dirty="0"/>
                  <a:t>Create a new variable, say centerage, that is age minus the mean of all the ages. Then, find centerage</a:t>
                </a:r>
                <a:r>
                  <a:rPr lang="en-US" sz="2000" baseline="30000" dirty="0"/>
                  <a:t>2</a:t>
                </a:r>
                <a:r>
                  <a:rPr lang="en-US" sz="2000" dirty="0"/>
                  <a:t>.</a:t>
                </a:r>
              </a:p>
              <a:p>
                <a:pPr marL="0" indent="0">
                  <a:buNone/>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𝑟𝑒𝑑</m:t>
                      </m:r>
                      <m:r>
                        <a:rPr lang="en-US" sz="2000" i="1">
                          <a:latin typeface="Cambria Math" panose="02040503050406030204" pitchFamily="18" charset="0"/>
                        </a:rPr>
                        <m:t> </m:t>
                      </m:r>
                      <m:r>
                        <a:rPr lang="en-US" sz="2000" i="1">
                          <a:latin typeface="Cambria Math" panose="02040503050406030204" pitchFamily="18" charset="0"/>
                        </a:rPr>
                        <m:t>𝑙𝑒𝑛𝑔𝑡h</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𝑐𝑒𝑛𝑡𝑒𝑟𝑎𝑔𝑒</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2</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𝑐𝑒𝑛𝑡𝑒𝑟𝑎𝑔𝑒</m:t>
                          </m:r>
                        </m:e>
                        <m:sup>
                          <m:r>
                            <a:rPr lang="en-US" sz="2000" i="1">
                              <a:latin typeface="Cambria Math" panose="02040503050406030204" pitchFamily="18" charset="0"/>
                            </a:rPr>
                            <m:t>2</m:t>
                          </m:r>
                        </m:sup>
                      </m:sSup>
                    </m:oMath>
                  </m:oMathPara>
                </a14:m>
                <a:endParaRPr lang="en-US" sz="2000" dirty="0"/>
              </a:p>
              <a:p>
                <a:r>
                  <a:rPr lang="en-US" sz="2000" dirty="0"/>
                  <a:t>If you suspect some of the independent variables are dependent upon each other, centering (or standardizing) improves our ability to make inferences (predictions and useful confidence and prediction intervals).</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609600" y="1600203"/>
                <a:ext cx="7162800" cy="4525963"/>
              </a:xfrm>
              <a:blipFill>
                <a:blip r:embed="rId2"/>
                <a:stretch>
                  <a:fillRect l="-709" r="-159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2601946-3F84-4B8F-B816-CD7D68E96E3A}"/>
              </a:ext>
            </a:extLst>
          </p:cNvPr>
          <p:cNvPicPr>
            <a:picLocks noChangeAspect="1"/>
          </p:cNvPicPr>
          <p:nvPr/>
        </p:nvPicPr>
        <p:blipFill>
          <a:blip r:embed="rId3"/>
          <a:stretch>
            <a:fillRect/>
          </a:stretch>
        </p:blipFill>
        <p:spPr>
          <a:xfrm>
            <a:off x="7924800" y="1600202"/>
            <a:ext cx="3657600" cy="1991118"/>
          </a:xfrm>
          <a:prstGeom prst="rect">
            <a:avLst/>
          </a:prstGeom>
        </p:spPr>
      </p:pic>
      <p:pic>
        <p:nvPicPr>
          <p:cNvPr id="13" name="Picture 12">
            <a:extLst>
              <a:ext uri="{FF2B5EF4-FFF2-40B4-BE49-F238E27FC236}">
                <a16:creationId xmlns:a16="http://schemas.microsoft.com/office/drawing/2014/main" id="{D16F6D6B-C0AA-469A-8AB6-A46B8FF8F440}"/>
              </a:ext>
            </a:extLst>
          </p:cNvPr>
          <p:cNvPicPr>
            <a:picLocks noChangeAspect="1"/>
          </p:cNvPicPr>
          <p:nvPr/>
        </p:nvPicPr>
        <p:blipFill>
          <a:blip r:embed="rId4"/>
          <a:stretch>
            <a:fillRect/>
          </a:stretch>
        </p:blipFill>
        <p:spPr>
          <a:xfrm>
            <a:off x="7924800" y="4056877"/>
            <a:ext cx="3657600" cy="1986682"/>
          </a:xfrm>
          <a:prstGeom prst="rect">
            <a:avLst/>
          </a:prstGeom>
        </p:spPr>
      </p:pic>
      <p:sp>
        <p:nvSpPr>
          <p:cNvPr id="15" name="Rectangle 14">
            <a:extLst>
              <a:ext uri="{FF2B5EF4-FFF2-40B4-BE49-F238E27FC236}">
                <a16:creationId xmlns:a16="http://schemas.microsoft.com/office/drawing/2014/main" id="{047FDEF4-7BA4-4EEF-9D07-C340E58E39D5}"/>
              </a:ext>
            </a:extLst>
          </p:cNvPr>
          <p:cNvSpPr/>
          <p:nvPr/>
        </p:nvSpPr>
        <p:spPr>
          <a:xfrm>
            <a:off x="10287000" y="4930474"/>
            <a:ext cx="1247115" cy="2662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47FDEF4-7BA4-4EEF-9D07-C340E58E39D5}"/>
              </a:ext>
            </a:extLst>
          </p:cNvPr>
          <p:cNvSpPr/>
          <p:nvPr/>
        </p:nvSpPr>
        <p:spPr>
          <a:xfrm>
            <a:off x="10210800" y="2514600"/>
            <a:ext cx="1357313" cy="2362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758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902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Overfitting</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35879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baseline="30000" dirty="0"/>
              <a:t>2</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738" y="1628775"/>
            <a:ext cx="5724525"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BF5058-1DA7-4F77-9053-ED3B25DFFC87}"/>
                  </a:ext>
                </a:extLst>
              </p:cNvPr>
              <p:cNvSpPr txBox="1"/>
              <p:nvPr/>
            </p:nvSpPr>
            <p:spPr>
              <a:xfrm>
                <a:off x="9220200" y="3770623"/>
                <a:ext cx="2362200" cy="640727"/>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2000" b="1" i="1">
                              <a:latin typeface="Cambria Math" panose="02040503050406030204" pitchFamily="18" charset="0"/>
                            </a:rPr>
                          </m:ctrlPr>
                        </m:sSupPr>
                        <m:e>
                          <m:r>
                            <a:rPr lang="en-US" sz="2000" b="1" i="1">
                              <a:latin typeface="Cambria Math" panose="02040503050406030204" pitchFamily="18" charset="0"/>
                            </a:rPr>
                            <m:t>𝑹</m:t>
                          </m:r>
                        </m:e>
                        <m:sup>
                          <m:r>
                            <a:rPr lang="en-US" sz="2000" b="1" i="1">
                              <a:latin typeface="Cambria Math" panose="02040503050406030204" pitchFamily="18" charset="0"/>
                            </a:rPr>
                            <m:t>𝟐</m:t>
                          </m:r>
                        </m:sup>
                      </m:sSup>
                      <m:r>
                        <a:rPr lang="en-US" sz="2000" b="1" i="1">
                          <a:latin typeface="Cambria Math" panose="02040503050406030204" pitchFamily="18" charset="0"/>
                        </a:rPr>
                        <m:t>=</m:t>
                      </m:r>
                      <m:f>
                        <m:fPr>
                          <m:ctrlPr>
                            <a:rPr lang="en-US" sz="2000" b="1" i="1">
                              <a:latin typeface="Cambria Math" panose="02040503050406030204" pitchFamily="18" charset="0"/>
                            </a:rPr>
                          </m:ctrlPr>
                        </m:fPr>
                        <m:num>
                          <m:sSub>
                            <m:sSubPr>
                              <m:ctrlPr>
                                <a:rPr lang="en-US" sz="2000" b="1" i="1">
                                  <a:latin typeface="Cambria Math" panose="02040503050406030204" pitchFamily="18" charset="0"/>
                                </a:rPr>
                              </m:ctrlPr>
                            </m:sSubPr>
                            <m:e>
                              <m:r>
                                <a:rPr lang="en-US" sz="2000" b="1" i="1">
                                  <a:latin typeface="Cambria Math" panose="02040503050406030204" pitchFamily="18" charset="0"/>
                                </a:rPr>
                                <m:t>𝑺𝑺</m:t>
                              </m:r>
                            </m:e>
                            <m:sub>
                              <m:r>
                                <a:rPr lang="en-US" sz="2000" b="1" i="1">
                                  <a:latin typeface="Cambria Math" panose="02040503050406030204" pitchFamily="18" charset="0"/>
                                </a:rPr>
                                <m:t>𝒕𝒐𝒕</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𝑺𝑺</m:t>
                              </m:r>
                            </m:e>
                            <m:sub>
                              <m:r>
                                <a:rPr lang="en-US" sz="2000" b="1" i="1">
                                  <a:latin typeface="Cambria Math" panose="02040503050406030204" pitchFamily="18" charset="0"/>
                                </a:rPr>
                                <m:t>𝒓𝒆𝒔</m:t>
                              </m:r>
                            </m:sub>
                          </m:sSub>
                        </m:num>
                        <m:den>
                          <m:sSub>
                            <m:sSubPr>
                              <m:ctrlPr>
                                <a:rPr lang="en-US" sz="2000" b="1" i="1">
                                  <a:latin typeface="Cambria Math" panose="02040503050406030204" pitchFamily="18" charset="0"/>
                                </a:rPr>
                              </m:ctrlPr>
                            </m:sSubPr>
                            <m:e>
                              <m:r>
                                <a:rPr lang="en-US" sz="2000" b="1" i="1">
                                  <a:latin typeface="Cambria Math" panose="02040503050406030204" pitchFamily="18" charset="0"/>
                                </a:rPr>
                                <m:t>𝑺𝑺</m:t>
                              </m:r>
                            </m:e>
                            <m:sub>
                              <m:r>
                                <a:rPr lang="en-US" sz="2000" b="1" i="1">
                                  <a:latin typeface="Cambria Math" panose="02040503050406030204" pitchFamily="18" charset="0"/>
                                </a:rPr>
                                <m:t>𝒕𝒐𝒕</m:t>
                              </m:r>
                            </m:sub>
                          </m:sSub>
                        </m:den>
                      </m:f>
                    </m:oMath>
                  </m:oMathPara>
                </a14:m>
                <a:endParaRPr lang="en-US" sz="2000" b="1" dirty="0"/>
              </a:p>
            </p:txBody>
          </p:sp>
        </mc:Choice>
        <mc:Fallback xmlns="">
          <p:sp>
            <p:nvSpPr>
              <p:cNvPr id="3" name="TextBox 2">
                <a:extLst>
                  <a:ext uri="{FF2B5EF4-FFF2-40B4-BE49-F238E27FC236}">
                    <a16:creationId xmlns:a16="http://schemas.microsoft.com/office/drawing/2014/main" id="{EFBF5058-1DA7-4F77-9053-ED3B25DFFC87}"/>
                  </a:ext>
                </a:extLst>
              </p:cNvPr>
              <p:cNvSpPr txBox="1">
                <a:spLocks noRot="1" noChangeAspect="1" noMove="1" noResize="1" noEditPoints="1" noAdjustHandles="1" noChangeArrowheads="1" noChangeShapeType="1" noTextEdit="1"/>
              </p:cNvSpPr>
              <p:nvPr/>
            </p:nvSpPr>
            <p:spPr>
              <a:xfrm>
                <a:off x="9220200" y="3770623"/>
                <a:ext cx="2362200" cy="64072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638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a:t>
            </a:r>
            <a:r>
              <a:rPr lang="en-US" sz="3200" baseline="30000" dirty="0"/>
              <a:t>2</a:t>
            </a:r>
            <a:r>
              <a:rPr lang="en-US" sz="3200" dirty="0"/>
              <a:t> Can Always Be Made</a:t>
            </a:r>
            <a:br>
              <a:rPr lang="en-US" sz="3200" dirty="0"/>
            </a:br>
            <a:r>
              <a:rPr lang="en-US" sz="3200" dirty="0"/>
              <a:t>to Be 100% by Adding Explanatory Variables</a:t>
            </a:r>
          </a:p>
        </p:txBody>
      </p:sp>
      <p:sp>
        <p:nvSpPr>
          <p:cNvPr id="11" name="Content Placeholder 10"/>
          <p:cNvSpPr>
            <a:spLocks noGrp="1"/>
          </p:cNvSpPr>
          <p:nvPr>
            <p:ph idx="1"/>
          </p:nvPr>
        </p:nvSpPr>
        <p:spPr>
          <a:xfrm>
            <a:off x="609600" y="1600204"/>
            <a:ext cx="10972800" cy="584282"/>
          </a:xfrm>
        </p:spPr>
        <p:txBody>
          <a:bodyPr/>
          <a:lstStyle/>
          <a:p>
            <a:pPr marL="0" indent="0">
              <a:buNone/>
            </a:pPr>
            <a:r>
              <a:rPr lang="en-US" sz="1800" dirty="0"/>
              <a:t>R</a:t>
            </a:r>
            <a:r>
              <a:rPr lang="en-US" sz="1800" baseline="30000" dirty="0"/>
              <a:t>2</a:t>
            </a:r>
            <a:r>
              <a:rPr lang="en-US" sz="1800" dirty="0"/>
              <a:t> is a statistic that indicates how well a model fits the </a:t>
            </a:r>
            <a:r>
              <a:rPr lang="en-US" sz="1800" b="1" i="1" dirty="0"/>
              <a:t>sample data.</a:t>
            </a:r>
            <a:r>
              <a:rPr lang="en-US" sz="1800" dirty="0"/>
              <a:t> It is not an indicator of how well the model will fit a new sample from the same population.</a:t>
            </a:r>
            <a:endParaRPr lang="en-US" sz="1800" b="1" i="1"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969" y="2696645"/>
            <a:ext cx="3007925" cy="1840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3667" y="2674775"/>
            <a:ext cx="3047999" cy="186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2307046" y="2217575"/>
                <a:ext cx="1589089"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𝑦</m:t>
                          </m:r>
                        </m:e>
                      </m:acc>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r>
                        <a:rPr lang="en-US" i="1">
                          <a:latin typeface="Cambria Math"/>
                        </a:rPr>
                        <m:t>𝑥</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307046" y="2217575"/>
                <a:ext cx="1589089" cy="369332"/>
              </a:xfrm>
              <a:prstGeom prst="rect">
                <a:avLst/>
              </a:prstGeom>
              <a:blipFill>
                <a:blip r:embed="rId5"/>
                <a:stretch>
                  <a:fillRect t="-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92868" y="2222086"/>
                <a:ext cx="4586127" cy="37241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𝑦</m:t>
                          </m:r>
                        </m:e>
                      </m:acc>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r>
                        <a:rPr lang="en-US" i="1">
                          <a:latin typeface="Cambria Math"/>
                        </a:rPr>
                        <m:t>𝑥</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sSup>
                        <m:sSupPr>
                          <m:ctrlPr>
                            <a:rPr lang="en-US" i="1">
                              <a:latin typeface="Cambria Math" panose="02040503050406030204" pitchFamily="18" charset="0"/>
                            </a:rPr>
                          </m:ctrlPr>
                        </m:sSupPr>
                        <m:e>
                          <m:r>
                            <a:rPr lang="en-US" i="1">
                              <a:latin typeface="Cambria Math"/>
                            </a:rPr>
                            <m:t>𝑥</m:t>
                          </m:r>
                        </m:e>
                        <m:sup>
                          <m:r>
                            <a:rPr lang="en-US" i="1">
                              <a:latin typeface="Cambria Math"/>
                            </a:rPr>
                            <m:t>2</m:t>
                          </m:r>
                        </m:sup>
                      </m:sSup>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3</m:t>
                          </m:r>
                        </m:sub>
                      </m:sSub>
                      <m:sSup>
                        <m:sSupPr>
                          <m:ctrlPr>
                            <a:rPr lang="en-US" i="1">
                              <a:latin typeface="Cambria Math" panose="02040503050406030204" pitchFamily="18" charset="0"/>
                            </a:rPr>
                          </m:ctrlPr>
                        </m:sSupPr>
                        <m:e>
                          <m:r>
                            <a:rPr lang="en-US" i="1">
                              <a:latin typeface="Cambria Math"/>
                            </a:rPr>
                            <m:t>𝑥</m:t>
                          </m:r>
                        </m:e>
                        <m:sup>
                          <m:r>
                            <a:rPr lang="en-US" i="1">
                              <a:latin typeface="Cambria Math"/>
                            </a:rPr>
                            <m:t>3</m:t>
                          </m:r>
                        </m:sup>
                      </m:sSup>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4</m:t>
                          </m:r>
                        </m:sub>
                      </m:sSub>
                      <m:sSup>
                        <m:sSupPr>
                          <m:ctrlPr>
                            <a:rPr lang="en-US" i="1">
                              <a:latin typeface="Cambria Math" panose="02040503050406030204" pitchFamily="18" charset="0"/>
                            </a:rPr>
                          </m:ctrlPr>
                        </m:sSupPr>
                        <m:e>
                          <m:r>
                            <a:rPr lang="en-US" i="1">
                              <a:latin typeface="Cambria Math"/>
                            </a:rPr>
                            <m:t>𝑥</m:t>
                          </m:r>
                        </m:e>
                        <m:sup>
                          <m:r>
                            <a:rPr lang="en-US" i="1">
                              <a:latin typeface="Cambria Math"/>
                            </a:rPr>
                            <m:t>4</m:t>
                          </m:r>
                        </m:sup>
                      </m:sSup>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sSup>
                        <m:sSupPr>
                          <m:ctrlPr>
                            <a:rPr lang="en-US" i="1">
                              <a:latin typeface="Cambria Math" panose="02040503050406030204" pitchFamily="18" charset="0"/>
                            </a:rPr>
                          </m:ctrlPr>
                        </m:sSupPr>
                        <m:e>
                          <m:r>
                            <a:rPr lang="en-US" i="1">
                              <a:latin typeface="Cambria Math"/>
                            </a:rPr>
                            <m:t>𝑥</m:t>
                          </m:r>
                        </m:e>
                        <m:sup>
                          <m:r>
                            <a:rPr lang="en-US" i="1">
                              <a:latin typeface="Cambria Math"/>
                            </a:rPr>
                            <m:t>5</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892868" y="2222086"/>
                <a:ext cx="4586127" cy="372410"/>
              </a:xfrm>
              <a:prstGeom prst="rect">
                <a:avLst/>
              </a:prstGeom>
              <a:blipFill>
                <a:blip r:embed="rId6"/>
                <a:stretch>
                  <a:fillRect t="-3279" b="-14754"/>
                </a:stretch>
              </a:blipFill>
            </p:spPr>
            <p:txBody>
              <a:bodyPr/>
              <a:lstStyle/>
              <a:p>
                <a:r>
                  <a:rPr lang="en-US">
                    <a:noFill/>
                  </a:rPr>
                  <a:t> </a:t>
                </a:r>
              </a:p>
            </p:txBody>
          </p:sp>
        </mc:Fallback>
      </mc:AlternateContent>
      <p:sp>
        <p:nvSpPr>
          <p:cNvPr id="3" name="TextBox 2"/>
          <p:cNvSpPr txBox="1"/>
          <p:nvPr/>
        </p:nvSpPr>
        <p:spPr>
          <a:xfrm>
            <a:off x="4985681" y="3276600"/>
            <a:ext cx="1348709" cy="369332"/>
          </a:xfrm>
          <a:prstGeom prst="rect">
            <a:avLst/>
          </a:prstGeom>
          <a:noFill/>
        </p:spPr>
        <p:txBody>
          <a:bodyPr wrap="square" rtlCol="0">
            <a:noAutofit/>
          </a:bodyPr>
          <a:lstStyle/>
          <a:p>
            <a:r>
              <a:rPr lang="en-US" dirty="0"/>
              <a:t>R</a:t>
            </a:r>
            <a:r>
              <a:rPr lang="en-US" baseline="30000" dirty="0"/>
              <a:t>2</a:t>
            </a:r>
            <a:r>
              <a:rPr lang="en-US" dirty="0"/>
              <a:t> = .4461 </a:t>
            </a:r>
          </a:p>
        </p:txBody>
      </p:sp>
      <p:sp>
        <p:nvSpPr>
          <p:cNvPr id="13" name="TextBox 12"/>
          <p:cNvSpPr txBox="1"/>
          <p:nvPr/>
        </p:nvSpPr>
        <p:spPr>
          <a:xfrm>
            <a:off x="4985681" y="5471982"/>
            <a:ext cx="1403478" cy="369332"/>
          </a:xfrm>
          <a:prstGeom prst="rect">
            <a:avLst/>
          </a:prstGeom>
          <a:noFill/>
        </p:spPr>
        <p:txBody>
          <a:bodyPr wrap="square" rtlCol="0">
            <a:noAutofit/>
          </a:bodyPr>
          <a:lstStyle/>
          <a:p>
            <a:r>
              <a:rPr lang="en-US" dirty="0"/>
              <a:t>SS</a:t>
            </a:r>
            <a:r>
              <a:rPr lang="en-US" baseline="-25000" dirty="0"/>
              <a:t>res </a:t>
            </a:r>
            <a:r>
              <a:rPr lang="en-US" dirty="0"/>
              <a:t>= 54.5</a:t>
            </a:r>
          </a:p>
        </p:txBody>
      </p:sp>
      <p:sp>
        <p:nvSpPr>
          <p:cNvPr id="14" name="TextBox 13"/>
          <p:cNvSpPr txBox="1"/>
          <p:nvPr/>
        </p:nvSpPr>
        <p:spPr>
          <a:xfrm>
            <a:off x="9968794" y="3276600"/>
            <a:ext cx="838200" cy="369332"/>
          </a:xfrm>
          <a:prstGeom prst="rect">
            <a:avLst/>
          </a:prstGeom>
          <a:noFill/>
        </p:spPr>
        <p:txBody>
          <a:bodyPr wrap="square" rtlCol="0">
            <a:noAutofit/>
          </a:bodyPr>
          <a:lstStyle/>
          <a:p>
            <a:r>
              <a:rPr lang="en-US" dirty="0"/>
              <a:t>R</a:t>
            </a:r>
            <a:r>
              <a:rPr lang="en-US" baseline="30000" dirty="0"/>
              <a:t>2</a:t>
            </a:r>
            <a:r>
              <a:rPr lang="en-US" dirty="0"/>
              <a:t> = 1 </a:t>
            </a:r>
          </a:p>
        </p:txBody>
      </p:sp>
      <p:sp>
        <p:nvSpPr>
          <p:cNvPr id="15" name="TextBox 14"/>
          <p:cNvSpPr txBox="1"/>
          <p:nvPr/>
        </p:nvSpPr>
        <p:spPr>
          <a:xfrm>
            <a:off x="9735726" y="5488001"/>
            <a:ext cx="1465674" cy="369332"/>
          </a:xfrm>
          <a:prstGeom prst="rect">
            <a:avLst/>
          </a:prstGeom>
          <a:noFill/>
        </p:spPr>
        <p:txBody>
          <a:bodyPr wrap="square" rtlCol="0">
            <a:noAutofit/>
          </a:bodyPr>
          <a:lstStyle/>
          <a:p>
            <a:r>
              <a:rPr lang="en-US" dirty="0"/>
              <a:t>SS</a:t>
            </a:r>
            <a:r>
              <a:rPr lang="en-US" baseline="-25000" dirty="0"/>
              <a:t>res </a:t>
            </a:r>
            <a:r>
              <a:rPr lang="en-US" dirty="0"/>
              <a:t>= 140</a:t>
            </a:r>
          </a:p>
        </p:txBody>
      </p:sp>
      <p:pic>
        <p:nvPicPr>
          <p:cNvPr id="5" name="Picture 4">
            <a:extLst>
              <a:ext uri="{FF2B5EF4-FFF2-40B4-BE49-F238E27FC236}">
                <a16:creationId xmlns:a16="http://schemas.microsoft.com/office/drawing/2014/main" id="{93C42D99-C801-49A7-8A9F-C7DDC8F6B833}"/>
              </a:ext>
            </a:extLst>
          </p:cNvPr>
          <p:cNvPicPr>
            <a:picLocks noChangeAspect="1"/>
          </p:cNvPicPr>
          <p:nvPr/>
        </p:nvPicPr>
        <p:blipFill>
          <a:blip r:embed="rId7"/>
          <a:stretch>
            <a:fillRect/>
          </a:stretch>
        </p:blipFill>
        <p:spPr>
          <a:xfrm>
            <a:off x="1883668" y="4624966"/>
            <a:ext cx="3047999" cy="2063364"/>
          </a:xfrm>
          <a:prstGeom prst="rect">
            <a:avLst/>
          </a:prstGeom>
        </p:spPr>
      </p:pic>
      <p:sp>
        <p:nvSpPr>
          <p:cNvPr id="17" name="TextBox 16">
            <a:extLst>
              <a:ext uri="{FF2B5EF4-FFF2-40B4-BE49-F238E27FC236}">
                <a16:creationId xmlns:a16="http://schemas.microsoft.com/office/drawing/2014/main" id="{10777174-70D6-43C8-BF23-769DA855FD1C}"/>
              </a:ext>
            </a:extLst>
          </p:cNvPr>
          <p:cNvSpPr txBox="1"/>
          <p:nvPr/>
        </p:nvSpPr>
        <p:spPr>
          <a:xfrm>
            <a:off x="4930912" y="3824637"/>
            <a:ext cx="1458247" cy="369332"/>
          </a:xfrm>
          <a:prstGeom prst="rect">
            <a:avLst/>
          </a:prstGeom>
          <a:noFill/>
        </p:spPr>
        <p:txBody>
          <a:bodyPr wrap="square" rtlCol="0">
            <a:noAutofit/>
          </a:bodyPr>
          <a:lstStyle/>
          <a:p>
            <a:r>
              <a:rPr lang="en-US" dirty="0"/>
              <a:t>SS</a:t>
            </a:r>
            <a:r>
              <a:rPr lang="en-US" baseline="-25000" dirty="0"/>
              <a:t>res</a:t>
            </a:r>
            <a:r>
              <a:rPr lang="en-US" dirty="0"/>
              <a:t> = 34.3 </a:t>
            </a:r>
          </a:p>
        </p:txBody>
      </p:sp>
      <p:sp>
        <p:nvSpPr>
          <p:cNvPr id="18" name="TextBox 17">
            <a:extLst>
              <a:ext uri="{FF2B5EF4-FFF2-40B4-BE49-F238E27FC236}">
                <a16:creationId xmlns:a16="http://schemas.microsoft.com/office/drawing/2014/main" id="{E57E16DA-544B-41E1-AFED-6A9A78765216}"/>
              </a:ext>
            </a:extLst>
          </p:cNvPr>
          <p:cNvSpPr txBox="1"/>
          <p:nvPr/>
        </p:nvSpPr>
        <p:spPr>
          <a:xfrm>
            <a:off x="9744663" y="3675944"/>
            <a:ext cx="1286462" cy="369332"/>
          </a:xfrm>
          <a:prstGeom prst="rect">
            <a:avLst/>
          </a:prstGeom>
          <a:noFill/>
        </p:spPr>
        <p:txBody>
          <a:bodyPr wrap="square" rtlCol="0">
            <a:noAutofit/>
          </a:bodyPr>
          <a:lstStyle/>
          <a:p>
            <a:r>
              <a:rPr lang="en-US" dirty="0"/>
              <a:t>SS</a:t>
            </a:r>
            <a:r>
              <a:rPr lang="en-US" baseline="-25000" dirty="0"/>
              <a:t>res</a:t>
            </a:r>
            <a:r>
              <a:rPr lang="en-US" dirty="0"/>
              <a:t> = 0 </a:t>
            </a:r>
          </a:p>
        </p:txBody>
      </p:sp>
      <p:pic>
        <p:nvPicPr>
          <p:cNvPr id="7" name="Picture 6">
            <a:extLst>
              <a:ext uri="{FF2B5EF4-FFF2-40B4-BE49-F238E27FC236}">
                <a16:creationId xmlns:a16="http://schemas.microsoft.com/office/drawing/2014/main" id="{69DA7625-4965-4542-8489-ACAA387B6AED}"/>
              </a:ext>
            </a:extLst>
          </p:cNvPr>
          <p:cNvPicPr>
            <a:picLocks noChangeAspect="1"/>
          </p:cNvPicPr>
          <p:nvPr/>
        </p:nvPicPr>
        <p:blipFill>
          <a:blip r:embed="rId8"/>
          <a:stretch>
            <a:fillRect/>
          </a:stretch>
        </p:blipFill>
        <p:spPr>
          <a:xfrm>
            <a:off x="6681969" y="4657005"/>
            <a:ext cx="3007925" cy="2031325"/>
          </a:xfrm>
          <a:prstGeom prst="rect">
            <a:avLst/>
          </a:prstGeom>
        </p:spPr>
      </p:pic>
    </p:spTree>
    <p:extLst>
      <p:ext uri="{BB962C8B-B14F-4D97-AF65-F5344CB8AC3E}">
        <p14:creationId xmlns:p14="http://schemas.microsoft.com/office/powerpoint/2010/main" val="378319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3075"/>
                                        </p:tgtEl>
                                        <p:attrNameLst>
                                          <p:attrName>style.visibility</p:attrName>
                                        </p:attrNameLst>
                                      </p:cBhvr>
                                      <p:to>
                                        <p:strVal val="visible"/>
                                      </p:to>
                                    </p:set>
                                    <p:animEffect transition="in" filter="fade">
                                      <p:cBhvr>
                                        <p:cTn id="25" dur="500"/>
                                        <p:tgtEl>
                                          <p:spTgt spid="30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P spid="13" grpId="0"/>
      <p:bldP spid="14" grpId="0"/>
      <p:bldP spid="15"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4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1B6B-B4C9-DE45-B5DF-9442DB2E9883}"/>
              </a:ext>
            </a:extLst>
          </p:cNvPr>
          <p:cNvSpPr>
            <a:spLocks noGrp="1"/>
          </p:cNvSpPr>
          <p:nvPr>
            <p:ph type="ctrTitle"/>
          </p:nvPr>
        </p:nvSpPr>
        <p:spPr/>
        <p:txBody>
          <a:bodyPr/>
          <a:lstStyle/>
          <a:p>
            <a:r>
              <a:rPr lang="en-US" dirty="0"/>
              <a:t>Adjusted R</a:t>
            </a:r>
            <a:r>
              <a:rPr lang="en-US" baseline="30000" dirty="0"/>
              <a:t>2</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1131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Adjusted R</a:t>
            </a:r>
            <a:r>
              <a:rPr lang="en-US" baseline="30000" dirty="0"/>
              <a:t>2</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0" y="1461358"/>
            <a:ext cx="4572000" cy="5848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471" y="3383263"/>
            <a:ext cx="3084118" cy="2333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444743"/>
            <a:ext cx="10972801" cy="496389"/>
          </a:xfrm>
          <a:prstGeom prst="rect">
            <a:avLst/>
          </a:prstGeom>
          <a:noFill/>
          <a:ln w="9525">
            <a:noFill/>
            <a:miter lim="800000"/>
            <a:headEnd/>
            <a:tailEnd/>
          </a:ln>
        </p:spPr>
      </p:pic>
      <p:pic>
        <p:nvPicPr>
          <p:cNvPr id="2053"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1125" t="5625" r="962" b="5440"/>
          <a:stretch/>
        </p:blipFill>
        <p:spPr bwMode="auto">
          <a:xfrm>
            <a:off x="6572959" y="4812432"/>
            <a:ext cx="3659982" cy="1047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l="1559" t="6898" r="584" b="4151"/>
          <a:stretch/>
        </p:blipFill>
        <p:spPr bwMode="auto">
          <a:xfrm>
            <a:off x="6572959" y="3347589"/>
            <a:ext cx="3659982" cy="1050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p:cNvSpPr txBox="1"/>
              <p:nvPr/>
            </p:nvSpPr>
            <p:spPr>
              <a:xfrm>
                <a:off x="2530602" y="2984201"/>
                <a:ext cx="1285545" cy="307777"/>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a:rPr>
                            <m:t>𝑦</m:t>
                          </m:r>
                        </m:e>
                      </m:acc>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1</m:t>
                          </m:r>
                        </m:sub>
                      </m:sSub>
                      <m:r>
                        <a:rPr lang="en-US" sz="1400" i="1">
                          <a:latin typeface="Cambria Math"/>
                        </a:rPr>
                        <m:t>𝑥</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2530602" y="2984201"/>
                <a:ext cx="1285545" cy="307777"/>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96109" y="2984201"/>
                <a:ext cx="3613682" cy="31015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a:rPr>
                            <m:t>𝑦</m:t>
                          </m:r>
                        </m:e>
                      </m:acc>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1</m:t>
                          </m:r>
                        </m:sub>
                      </m:sSub>
                      <m:r>
                        <a:rPr lang="en-US" sz="1400" i="1">
                          <a:latin typeface="Cambria Math"/>
                        </a:rPr>
                        <m:t>𝑥</m:t>
                      </m:r>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sSup>
                        <m:sSupPr>
                          <m:ctrlPr>
                            <a:rPr lang="en-US" sz="1400" i="1">
                              <a:latin typeface="Cambria Math" panose="02040503050406030204" pitchFamily="18" charset="0"/>
                            </a:rPr>
                          </m:ctrlPr>
                        </m:sSupPr>
                        <m:e>
                          <m:r>
                            <a:rPr lang="en-US" sz="1400" i="1">
                              <a:latin typeface="Cambria Math"/>
                            </a:rPr>
                            <m:t>𝑥</m:t>
                          </m:r>
                        </m:e>
                        <m:sup>
                          <m:r>
                            <a:rPr lang="en-US" sz="1400" i="1">
                              <a:latin typeface="Cambria Math"/>
                            </a:rPr>
                            <m:t>2</m:t>
                          </m:r>
                        </m:sup>
                      </m:sSup>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sSup>
                        <m:sSupPr>
                          <m:ctrlPr>
                            <a:rPr lang="en-US" sz="1400" i="1">
                              <a:latin typeface="Cambria Math" panose="02040503050406030204" pitchFamily="18" charset="0"/>
                            </a:rPr>
                          </m:ctrlPr>
                        </m:sSupPr>
                        <m:e>
                          <m:r>
                            <a:rPr lang="en-US" sz="1400" i="1">
                              <a:latin typeface="Cambria Math"/>
                            </a:rPr>
                            <m:t>𝑥</m:t>
                          </m:r>
                        </m:e>
                        <m:sup>
                          <m:r>
                            <a:rPr lang="en-US" sz="1400" i="1">
                              <a:latin typeface="Cambria Math"/>
                            </a:rPr>
                            <m:t>3</m:t>
                          </m:r>
                        </m:sup>
                      </m:sSup>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4</m:t>
                          </m:r>
                        </m:sub>
                      </m:sSub>
                      <m:sSup>
                        <m:sSupPr>
                          <m:ctrlPr>
                            <a:rPr lang="en-US" sz="1400" i="1">
                              <a:latin typeface="Cambria Math" panose="02040503050406030204" pitchFamily="18" charset="0"/>
                            </a:rPr>
                          </m:ctrlPr>
                        </m:sSupPr>
                        <m:e>
                          <m:r>
                            <a:rPr lang="en-US" sz="1400" i="1">
                              <a:latin typeface="Cambria Math"/>
                            </a:rPr>
                            <m:t>𝑥</m:t>
                          </m:r>
                        </m:e>
                        <m:sup>
                          <m:r>
                            <a:rPr lang="en-US" sz="1400" i="1">
                              <a:latin typeface="Cambria Math"/>
                            </a:rPr>
                            <m:t>4</m:t>
                          </m:r>
                        </m:sup>
                      </m:sSup>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5</m:t>
                          </m:r>
                        </m:sub>
                      </m:sSub>
                      <m:sSup>
                        <m:sSupPr>
                          <m:ctrlPr>
                            <a:rPr lang="en-US" sz="1400" i="1">
                              <a:latin typeface="Cambria Math" panose="02040503050406030204" pitchFamily="18" charset="0"/>
                            </a:rPr>
                          </m:ctrlPr>
                        </m:sSupPr>
                        <m:e>
                          <m:r>
                            <a:rPr lang="en-US" sz="1400" i="1">
                              <a:latin typeface="Cambria Math"/>
                            </a:rPr>
                            <m:t>𝑥</m:t>
                          </m:r>
                        </m:e>
                        <m:sup>
                          <m:r>
                            <a:rPr lang="en-US" sz="1400" i="1">
                              <a:latin typeface="Cambria Math"/>
                            </a:rPr>
                            <m:t>5</m:t>
                          </m:r>
                        </m:sup>
                      </m:sSup>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6596109" y="2984201"/>
                <a:ext cx="3613682" cy="310150"/>
              </a:xfrm>
              <a:prstGeom prst="rect">
                <a:avLst/>
              </a:prstGeom>
              <a:blipFill>
                <a:blip r:embed="rId9"/>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887888" y="4451417"/>
                <a:ext cx="3030125" cy="307777"/>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a:rPr>
                            <m:t>𝑦</m:t>
                          </m:r>
                        </m:e>
                      </m:acc>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1</m:t>
                          </m:r>
                        </m:sub>
                      </m:sSub>
                      <m:r>
                        <a:rPr lang="en-US" sz="1400" i="1">
                          <a:latin typeface="Cambria Math"/>
                        </a:rPr>
                        <m:t>𝑥</m:t>
                      </m:r>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sSup>
                        <m:sSupPr>
                          <m:ctrlPr>
                            <a:rPr lang="en-US" sz="1400" i="1">
                              <a:latin typeface="Cambria Math" panose="02040503050406030204" pitchFamily="18" charset="0"/>
                            </a:rPr>
                          </m:ctrlPr>
                        </m:sSupPr>
                        <m:e>
                          <m:r>
                            <a:rPr lang="en-US" sz="1400" i="1">
                              <a:latin typeface="Cambria Math"/>
                            </a:rPr>
                            <m:t>𝑥</m:t>
                          </m:r>
                        </m:e>
                        <m:sup>
                          <m:r>
                            <a:rPr lang="en-US" sz="1400" i="1">
                              <a:latin typeface="Cambria Math"/>
                            </a:rPr>
                            <m:t>2</m:t>
                          </m:r>
                        </m:sup>
                      </m:sSup>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sSup>
                        <m:sSupPr>
                          <m:ctrlPr>
                            <a:rPr lang="en-US" sz="1400" i="1">
                              <a:latin typeface="Cambria Math" panose="02040503050406030204" pitchFamily="18" charset="0"/>
                            </a:rPr>
                          </m:ctrlPr>
                        </m:sSupPr>
                        <m:e>
                          <m:r>
                            <a:rPr lang="en-US" sz="1400" i="1">
                              <a:latin typeface="Cambria Math"/>
                            </a:rPr>
                            <m:t>𝑥</m:t>
                          </m:r>
                        </m:e>
                        <m:sup>
                          <m:r>
                            <a:rPr lang="en-US" sz="1400" i="1">
                              <a:latin typeface="Cambria Math"/>
                            </a:rPr>
                            <m:t>3</m:t>
                          </m:r>
                        </m:sup>
                      </m:sSup>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4</m:t>
                          </m:r>
                        </m:sub>
                      </m:sSub>
                      <m:sSup>
                        <m:sSupPr>
                          <m:ctrlPr>
                            <a:rPr lang="en-US" sz="1400" i="1">
                              <a:latin typeface="Cambria Math" panose="02040503050406030204" pitchFamily="18" charset="0"/>
                            </a:rPr>
                          </m:ctrlPr>
                        </m:sSupPr>
                        <m:e>
                          <m:r>
                            <a:rPr lang="en-US" sz="1400" i="1">
                              <a:latin typeface="Cambria Math"/>
                            </a:rPr>
                            <m:t>𝑥</m:t>
                          </m:r>
                        </m:e>
                        <m:sup>
                          <m:r>
                            <a:rPr lang="en-US" sz="1400" i="1">
                              <a:latin typeface="Cambria Math"/>
                            </a:rPr>
                            <m:t>4</m:t>
                          </m:r>
                        </m:sup>
                      </m:sSup>
                    </m:oMath>
                  </m:oMathPara>
                </a14:m>
                <a:endParaRPr lang="en-US" sz="1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887888" y="4451417"/>
                <a:ext cx="3030125" cy="307777"/>
              </a:xfrm>
              <a:prstGeom prst="rect">
                <a:avLst/>
              </a:prstGeom>
              <a:blipFill>
                <a:blip r:embed="rId10"/>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511645" y="5913230"/>
                <a:ext cx="3782610" cy="711733"/>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1400" i="1">
                          <a:latin typeface="Cambria Math"/>
                        </a:rPr>
                        <m:t>𝐴𝑑𝑗</m:t>
                      </m:r>
                      <m:sSup>
                        <m:sSupPr>
                          <m:ctrlPr>
                            <a:rPr lang="en-US" sz="1400" i="1">
                              <a:latin typeface="Cambria Math" panose="02040503050406030204" pitchFamily="18" charset="0"/>
                            </a:rPr>
                          </m:ctrlPr>
                        </m:sSupPr>
                        <m:e>
                          <m:r>
                            <a:rPr lang="en-US" sz="1400" i="1">
                              <a:latin typeface="Cambria Math" panose="02040503050406030204" pitchFamily="18" charset="0"/>
                            </a:rPr>
                            <m:t>𝑅</m:t>
                          </m:r>
                        </m:e>
                        <m:sup>
                          <m:r>
                            <a:rPr lang="en-US" sz="1400" i="1">
                              <a:latin typeface="Cambria Math" panose="02040503050406030204" pitchFamily="18" charset="0"/>
                            </a:rPr>
                            <m:t>2</m:t>
                          </m:r>
                        </m:sup>
                      </m:sSup>
                      <m:r>
                        <a:rPr lang="en-US" sz="1400" i="1">
                          <a:latin typeface="Cambria Math"/>
                        </a:rPr>
                        <m:t>=.8924 −</m:t>
                      </m:r>
                      <m:d>
                        <m:dPr>
                          <m:ctrlPr>
                            <a:rPr lang="en-US" sz="1400" i="1">
                              <a:latin typeface="Cambria Math" panose="02040503050406030204" pitchFamily="18" charset="0"/>
                            </a:rPr>
                          </m:ctrlPr>
                        </m:dPr>
                        <m:e>
                          <m:r>
                            <a:rPr lang="en-US" sz="1400" i="1">
                              <a:latin typeface="Cambria Math"/>
                            </a:rPr>
                            <m:t>1−.8924</m:t>
                          </m:r>
                        </m:e>
                      </m:d>
                      <m:f>
                        <m:fPr>
                          <m:ctrlPr>
                            <a:rPr lang="en-US" sz="1400" i="1">
                              <a:latin typeface="Cambria Math" panose="02040503050406030204" pitchFamily="18" charset="0"/>
                            </a:rPr>
                          </m:ctrlPr>
                        </m:fPr>
                        <m:num>
                          <m:r>
                            <a:rPr lang="en-US" sz="1400" i="1">
                              <a:latin typeface="Cambria Math"/>
                            </a:rPr>
                            <m:t>4</m:t>
                          </m:r>
                        </m:num>
                        <m:den>
                          <m:r>
                            <a:rPr lang="en-US" sz="1400" i="1">
                              <a:latin typeface="Cambria Math"/>
                            </a:rPr>
                            <m:t>6−4−1</m:t>
                          </m:r>
                        </m:den>
                      </m:f>
                    </m:oMath>
                  </m:oMathPara>
                </a14:m>
                <a:endParaRPr lang="en-US" sz="1400" dirty="0"/>
              </a:p>
              <a:p>
                <a:pPr indent="800100"/>
                <a14:m>
                  <m:oMath xmlns:m="http://schemas.openxmlformats.org/officeDocument/2006/math">
                    <m:r>
                      <a:rPr lang="en-US" sz="1400" i="1">
                        <a:latin typeface="Cambria Math"/>
                      </a:rPr>
                      <m:t>=</m:t>
                    </m:r>
                  </m:oMath>
                </a14:m>
                <a:r>
                  <a:rPr lang="en-US" sz="1400" dirty="0"/>
                  <a:t> .4620</a:t>
                </a:r>
              </a:p>
            </p:txBody>
          </p:sp>
        </mc:Choice>
        <mc:Fallback xmlns="">
          <p:sp>
            <p:nvSpPr>
              <p:cNvPr id="12" name="TextBox 11"/>
              <p:cNvSpPr txBox="1">
                <a:spLocks noRot="1" noChangeAspect="1" noMove="1" noResize="1" noEditPoints="1" noAdjustHandles="1" noChangeArrowheads="1" noChangeShapeType="1" noTextEdit="1"/>
              </p:cNvSpPr>
              <p:nvPr/>
            </p:nvSpPr>
            <p:spPr>
              <a:xfrm>
                <a:off x="6511645" y="5913230"/>
                <a:ext cx="3782610" cy="711733"/>
              </a:xfrm>
              <a:prstGeom prst="rect">
                <a:avLst/>
              </a:prstGeom>
              <a:blipFill>
                <a:blip r:embed="rId11"/>
                <a:stretch>
                  <a:fillRect b="-8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905000" y="5869688"/>
                <a:ext cx="3581400" cy="712503"/>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a:rPr>
                        <m:t>𝐴𝑑𝑗</m:t>
                      </m:r>
                      <m:sSup>
                        <m:sSupPr>
                          <m:ctrlPr>
                            <a:rPr lang="en-US" sz="1400" i="1">
                              <a:latin typeface="Cambria Math" panose="02040503050406030204" pitchFamily="18" charset="0"/>
                            </a:rPr>
                          </m:ctrlPr>
                        </m:sSupPr>
                        <m:e>
                          <m:r>
                            <a:rPr lang="en-US" sz="1400" i="1">
                              <a:latin typeface="Cambria Math" panose="02040503050406030204" pitchFamily="18" charset="0"/>
                            </a:rPr>
                            <m:t>𝑅</m:t>
                          </m:r>
                        </m:e>
                        <m:sup>
                          <m:r>
                            <a:rPr lang="en-US" sz="1400" i="1">
                              <a:latin typeface="Cambria Math" panose="02040503050406030204" pitchFamily="18" charset="0"/>
                            </a:rPr>
                            <m:t>2</m:t>
                          </m:r>
                        </m:sup>
                      </m:sSup>
                      <m:r>
                        <a:rPr lang="en-US" sz="1400" i="1">
                          <a:latin typeface="Cambria Math"/>
                        </a:rPr>
                        <m:t>=.4461 −</m:t>
                      </m:r>
                      <m:d>
                        <m:dPr>
                          <m:ctrlPr>
                            <a:rPr lang="en-US" sz="1400" i="1">
                              <a:latin typeface="Cambria Math" panose="02040503050406030204" pitchFamily="18" charset="0"/>
                            </a:rPr>
                          </m:ctrlPr>
                        </m:dPr>
                        <m:e>
                          <m:r>
                            <a:rPr lang="en-US" sz="1400" i="1">
                              <a:latin typeface="Cambria Math"/>
                            </a:rPr>
                            <m:t>1−.4461</m:t>
                          </m:r>
                        </m:e>
                      </m:d>
                      <m:f>
                        <m:fPr>
                          <m:ctrlPr>
                            <a:rPr lang="en-US" sz="1400" i="1">
                              <a:latin typeface="Cambria Math" panose="02040503050406030204" pitchFamily="18" charset="0"/>
                            </a:rPr>
                          </m:ctrlPr>
                        </m:fPr>
                        <m:num>
                          <m:r>
                            <a:rPr lang="en-US" sz="1400" i="1">
                              <a:latin typeface="Cambria Math"/>
                            </a:rPr>
                            <m:t>1</m:t>
                          </m:r>
                        </m:num>
                        <m:den>
                          <m:r>
                            <a:rPr lang="en-US" sz="1400" i="1">
                              <a:latin typeface="Cambria Math"/>
                            </a:rPr>
                            <m:t>6−1−1</m:t>
                          </m:r>
                        </m:den>
                      </m:f>
                      <m:r>
                        <a:rPr lang="en-US" sz="1400" b="0" i="0" smtClean="0">
                          <a:latin typeface="Cambria Math" panose="02040503050406030204" pitchFamily="18" charset="0"/>
                        </a:rPr>
                        <m:t> </m:t>
                      </m:r>
                    </m:oMath>
                  </m:oMathPara>
                </a14:m>
                <a:endParaRPr lang="en-US" sz="1400" b="0" dirty="0"/>
              </a:p>
              <a:p>
                <a:pPr indent="571500"/>
                <a:r>
                  <a:rPr lang="en-US" sz="1400" dirty="0"/>
                  <a:t> </a:t>
                </a:r>
                <a14:m>
                  <m:oMath xmlns:m="http://schemas.openxmlformats.org/officeDocument/2006/math">
                    <m:r>
                      <a:rPr lang="en-US" sz="1400" i="1">
                        <a:latin typeface="Cambria Math"/>
                      </a:rPr>
                      <m:t>=</m:t>
                    </m:r>
                  </m:oMath>
                </a14:m>
                <a:r>
                  <a:rPr lang="en-US" sz="1400" dirty="0"/>
                  <a:t> .3076</a:t>
                </a:r>
              </a:p>
            </p:txBody>
          </p:sp>
        </mc:Choice>
        <mc:Fallback xmlns="">
          <p:sp>
            <p:nvSpPr>
              <p:cNvPr id="13" name="TextBox 12"/>
              <p:cNvSpPr txBox="1">
                <a:spLocks noRot="1" noChangeAspect="1" noMove="1" noResize="1" noEditPoints="1" noAdjustHandles="1" noChangeArrowheads="1" noChangeShapeType="1" noTextEdit="1"/>
              </p:cNvSpPr>
              <p:nvPr/>
            </p:nvSpPr>
            <p:spPr>
              <a:xfrm>
                <a:off x="1905000" y="5869688"/>
                <a:ext cx="3581400" cy="712503"/>
              </a:xfrm>
              <a:prstGeom prst="rect">
                <a:avLst/>
              </a:prstGeom>
              <a:blipFill>
                <a:blip r:embed="rId12"/>
                <a:stretch>
                  <a:fillRect b="-7692"/>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EECAA19E-C76A-4FC5-9E64-C9FBB68F640C}"/>
              </a:ext>
            </a:extLst>
          </p:cNvPr>
          <p:cNvSpPr txBox="1"/>
          <p:nvPr/>
        </p:nvSpPr>
        <p:spPr>
          <a:xfrm>
            <a:off x="596900" y="2075213"/>
            <a:ext cx="2908300" cy="369530"/>
          </a:xfrm>
          <a:prstGeom prst="rect">
            <a:avLst/>
          </a:prstGeom>
          <a:noFill/>
        </p:spPr>
        <p:txBody>
          <a:bodyPr wrap="square" rtlCol="0">
            <a:noAutofit/>
          </a:bodyPr>
          <a:lstStyle/>
          <a:p>
            <a:r>
              <a:rPr lang="en-US" sz="1400" dirty="0"/>
              <a:t>P = number of predictor variables.</a:t>
            </a:r>
          </a:p>
        </p:txBody>
      </p:sp>
    </p:spTree>
    <p:extLst>
      <p:ext uri="{BB962C8B-B14F-4D97-AF65-F5344CB8AC3E}">
        <p14:creationId xmlns:p14="http://schemas.microsoft.com/office/powerpoint/2010/main" val="228258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2053"/>
                                        </p:tgtEl>
                                        <p:attrNameLst>
                                          <p:attrName>style.visibility</p:attrName>
                                        </p:attrNameLst>
                                      </p:cBhvr>
                                      <p:to>
                                        <p:strVal val="visible"/>
                                      </p:to>
                                    </p:set>
                                    <p:animEffect transition="in" filter="fade">
                                      <p:cBhvr>
                                        <p:cTn id="31" dur="500"/>
                                        <p:tgtEl>
                                          <p:spTgt spid="20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Problem!</a:t>
            </a:r>
          </a:p>
        </p:txBody>
      </p:sp>
      <p:sp>
        <p:nvSpPr>
          <p:cNvPr id="3" name="Content Placeholder 2"/>
          <p:cNvSpPr>
            <a:spLocks noGrp="1"/>
          </p:cNvSpPr>
          <p:nvPr>
            <p:ph idx="1"/>
          </p:nvPr>
        </p:nvSpPr>
        <p:spPr>
          <a:xfrm>
            <a:off x="609600" y="1600203"/>
            <a:ext cx="10972800" cy="302769"/>
          </a:xfrm>
        </p:spPr>
        <p:txBody>
          <a:bodyPr/>
          <a:lstStyle/>
          <a:p>
            <a:pPr marL="0" indent="0">
              <a:buNone/>
            </a:pPr>
            <a:r>
              <a:rPr lang="en-US" sz="1800" dirty="0"/>
              <a:t>Calculate the adjusted R</a:t>
            </a:r>
            <a:r>
              <a:rPr lang="en-US" sz="1800" baseline="30000" dirty="0"/>
              <a:t>2</a:t>
            </a:r>
            <a:r>
              <a:rPr lang="en-US" sz="1800" dirty="0"/>
              <a:t> for the following model:</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3924" r="1211" b="4546"/>
          <a:stretch/>
        </p:blipFill>
        <p:spPr bwMode="auto">
          <a:xfrm>
            <a:off x="4080272" y="4731943"/>
            <a:ext cx="4031456" cy="1129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435841" y="5162007"/>
            <a:ext cx="674016" cy="269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2286000" y="2892862"/>
                <a:ext cx="2544606" cy="307777"/>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𝑃𝑟𝑒𝑑</m:t>
                      </m:r>
                      <m:r>
                        <a:rPr lang="en-US" sz="1400" i="1">
                          <a:latin typeface="Cambria Math" panose="02040503050406030204" pitchFamily="18" charset="0"/>
                        </a:rPr>
                        <m:t> </m:t>
                      </m:r>
                      <m:r>
                        <a:rPr lang="en-US" sz="1400" i="1">
                          <a:latin typeface="Cambria Math"/>
                        </a:rPr>
                        <m:t>𝐹𝑜𝑟𝑐𝑒</m:t>
                      </m:r>
                      <m:r>
                        <a:rPr lang="en-US" sz="1400" i="1">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1</m:t>
                          </m:r>
                        </m:sub>
                      </m:sSub>
                      <m:r>
                        <a:rPr lang="en-US" sz="1400" i="1">
                          <a:latin typeface="Cambria Math"/>
                        </a:rPr>
                        <m:t>𝐻𝑒𝑖𝑔h𝑡</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2286000" y="2892862"/>
                <a:ext cx="2544606" cy="307777"/>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129244" y="5940070"/>
                <a:ext cx="3933513" cy="71109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a:rPr>
                        <m:t>𝐴𝑑𝑗𝑅𝑆𝑞</m:t>
                      </m:r>
                      <m:r>
                        <a:rPr lang="en-US" sz="1400" i="1" smtClean="0">
                          <a:latin typeface="Cambria Math"/>
                        </a:rPr>
                        <m:t>=.6397 −</m:t>
                      </m:r>
                      <m:d>
                        <m:dPr>
                          <m:ctrlPr>
                            <a:rPr lang="en-US" sz="1400" i="1">
                              <a:latin typeface="Cambria Math" panose="02040503050406030204" pitchFamily="18" charset="0"/>
                            </a:rPr>
                          </m:ctrlPr>
                        </m:dPr>
                        <m:e>
                          <m:r>
                            <a:rPr lang="en-US" sz="1400" i="1">
                              <a:latin typeface="Cambria Math"/>
                            </a:rPr>
                            <m:t>1−.6397</m:t>
                          </m:r>
                        </m:e>
                      </m:d>
                      <m:f>
                        <m:fPr>
                          <m:ctrlPr>
                            <a:rPr lang="en-US" sz="1400" i="1">
                              <a:latin typeface="Cambria Math" panose="02040503050406030204" pitchFamily="18" charset="0"/>
                            </a:rPr>
                          </m:ctrlPr>
                        </m:fPr>
                        <m:num>
                          <m:r>
                            <a:rPr lang="en-US" sz="1400" i="1">
                              <a:latin typeface="Cambria Math"/>
                            </a:rPr>
                            <m:t>1</m:t>
                          </m:r>
                        </m:num>
                        <m:den>
                          <m:r>
                            <a:rPr lang="en-US" sz="1400" i="1">
                              <a:latin typeface="Cambria Math"/>
                            </a:rPr>
                            <m:t>12−1−1</m:t>
                          </m:r>
                        </m:den>
                      </m:f>
                    </m:oMath>
                  </m:oMathPara>
                </a14:m>
                <a:endParaRPr lang="en-US" sz="1400" dirty="0"/>
              </a:p>
              <a:p>
                <a:pPr indent="865188"/>
                <a14:m>
                  <m:oMath xmlns:m="http://schemas.openxmlformats.org/officeDocument/2006/math">
                    <m:r>
                      <a:rPr lang="en-US" sz="1400" i="1">
                        <a:latin typeface="Cambria Math"/>
                      </a:rPr>
                      <m:t>=</m:t>
                    </m:r>
                  </m:oMath>
                </a14:m>
                <a:r>
                  <a:rPr lang="en-US" sz="1400" dirty="0"/>
                  <a:t> .6037</a:t>
                </a:r>
              </a:p>
            </p:txBody>
          </p:sp>
        </mc:Choice>
        <mc:Fallback xmlns="">
          <p:sp>
            <p:nvSpPr>
              <p:cNvPr id="8" name="TextBox 7"/>
              <p:cNvSpPr txBox="1">
                <a:spLocks noRot="1" noChangeAspect="1" noMove="1" noResize="1" noEditPoints="1" noAdjustHandles="1" noChangeArrowheads="1" noChangeShapeType="1" noTextEdit="1"/>
              </p:cNvSpPr>
              <p:nvPr/>
            </p:nvSpPr>
            <p:spPr>
              <a:xfrm>
                <a:off x="4129244" y="5940070"/>
                <a:ext cx="3933513" cy="711092"/>
              </a:xfrm>
              <a:prstGeom prst="rect">
                <a:avLst/>
              </a:prstGeom>
              <a:blipFill>
                <a:blip r:embed="rId5"/>
                <a:stretch>
                  <a:fillRect b="-8547"/>
                </a:stretch>
              </a:blipFill>
            </p:spPr>
            <p:txBody>
              <a:bodyPr/>
              <a:lstStyle/>
              <a:p>
                <a:r>
                  <a:rPr lang="en-US">
                    <a:noFill/>
                  </a:rPr>
                  <a:t> </a:t>
                </a:r>
              </a:p>
            </p:txBody>
          </p:sp>
        </mc:Fallback>
      </mc:AlternateContent>
      <p:pic>
        <p:nvPicPr>
          <p:cNvPr id="5123"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3423" r="1957" b="3086"/>
          <a:stretch/>
        </p:blipFill>
        <p:spPr bwMode="auto">
          <a:xfrm>
            <a:off x="5163884" y="3291820"/>
            <a:ext cx="1864233" cy="1387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E537792A-43D7-47AF-9A30-CADC1AE096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9688" y="2002513"/>
            <a:ext cx="6292624" cy="804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F2421ED7-67A7-422C-8387-5C84057EA4C8}"/>
              </a:ext>
            </a:extLst>
          </p:cNvPr>
          <p:cNvSpPr txBox="1"/>
          <p:nvPr/>
        </p:nvSpPr>
        <p:spPr>
          <a:xfrm>
            <a:off x="6999514" y="2892862"/>
            <a:ext cx="3058886" cy="307777"/>
          </a:xfrm>
          <a:prstGeom prst="rect">
            <a:avLst/>
          </a:prstGeom>
          <a:noFill/>
        </p:spPr>
        <p:txBody>
          <a:bodyPr wrap="square" rtlCol="0">
            <a:noAutofit/>
          </a:bodyPr>
          <a:lstStyle/>
          <a:p>
            <a:r>
              <a:rPr lang="en-US" sz="1400" dirty="0"/>
              <a:t>P = number of predictor variables.</a:t>
            </a:r>
          </a:p>
        </p:txBody>
      </p:sp>
    </p:spTree>
    <p:extLst>
      <p:ext uri="{BB962C8B-B14F-4D97-AF65-F5344CB8AC3E}">
        <p14:creationId xmlns:p14="http://schemas.microsoft.com/office/powerpoint/2010/main" val="36343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fade">
                                      <p:cBhvr>
                                        <p:cTn id="12" dur="5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fade">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Regression</a:t>
            </a:r>
          </a:p>
        </p:txBody>
      </p:sp>
      <mc:AlternateContent xmlns:mc="http://schemas.openxmlformats.org/markup-compatibility/2006" xmlns:a14="http://schemas.microsoft.com/office/drawing/2010/main">
        <mc:Choice Requires="a14">
          <p:sp>
            <p:nvSpPr>
              <p:cNvPr id="5" name="TextBox 4"/>
              <p:cNvSpPr txBox="1"/>
              <p:nvPr/>
            </p:nvSpPr>
            <p:spPr>
              <a:xfrm>
                <a:off x="4117413" y="1417044"/>
                <a:ext cx="3957174"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𝑃𝑟𝑒𝑑</m:t>
                      </m:r>
                      <m:r>
                        <a:rPr lang="en-US" i="1">
                          <a:latin typeface="Cambria Math" panose="02040503050406030204" pitchFamily="18" charset="0"/>
                        </a:rPr>
                        <m:t> </m:t>
                      </m:r>
                      <m:r>
                        <a:rPr lang="en-US" i="1">
                          <a:latin typeface="Cambria Math"/>
                        </a:rPr>
                        <m:t>𝑙𝑒𝑛𝑔𝑡h</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r>
                        <a:rPr lang="en-US" i="1">
                          <a:latin typeface="Cambria Math"/>
                        </a:rPr>
                        <m:t>𝑎𝑔𝑒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2</m:t>
                          </m:r>
                        </m:sub>
                      </m:sSub>
                      <m:sSup>
                        <m:sSupPr>
                          <m:ctrlPr>
                            <a:rPr lang="en-US" i="1">
                              <a:latin typeface="Cambria Math" panose="02040503050406030204" pitchFamily="18" charset="0"/>
                            </a:rPr>
                          </m:ctrlPr>
                        </m:sSupPr>
                        <m:e>
                          <m:r>
                            <a:rPr lang="en-US" i="1">
                              <a:latin typeface="Cambria Math"/>
                            </a:rPr>
                            <m:t>𝑎𝑔𝑒</m:t>
                          </m:r>
                        </m:e>
                        <m:sup>
                          <m:r>
                            <a:rPr lang="en-US" i="1">
                              <a:latin typeface="Cambria Math"/>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117413" y="1417044"/>
                <a:ext cx="3957174" cy="369332"/>
              </a:xfrm>
              <a:prstGeom prst="rect">
                <a:avLst/>
              </a:prstGeom>
              <a:blipFill>
                <a:blip r:embed="rId3"/>
                <a:stretch>
                  <a:fillRect b="-14754"/>
                </a:stretch>
              </a:blipFill>
            </p:spPr>
            <p:txBody>
              <a:bodyPr/>
              <a:lstStyle/>
              <a:p>
                <a:r>
                  <a:rPr lang="en-US">
                    <a:noFill/>
                  </a:rPr>
                  <a:t> </a:t>
                </a:r>
              </a:p>
            </p:txBody>
          </p:sp>
        </mc:Fallback>
      </mc:AlternateContent>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57" t="5833" r="238" b="3358"/>
          <a:stretch/>
        </p:blipFill>
        <p:spPr bwMode="auto">
          <a:xfrm>
            <a:off x="4117414" y="1922435"/>
            <a:ext cx="4035986" cy="1224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373" t="1472" r="1695" b="1750"/>
          <a:stretch/>
        </p:blipFill>
        <p:spPr bwMode="auto">
          <a:xfrm>
            <a:off x="4038600" y="3328994"/>
            <a:ext cx="4114800" cy="310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4208" t="8328" r="3599"/>
          <a:stretch/>
        </p:blipFill>
        <p:spPr bwMode="auto">
          <a:xfrm>
            <a:off x="6325763" y="3328995"/>
            <a:ext cx="3209678" cy="310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7"/>
          <a:stretch>
            <a:fillRect/>
          </a:stretch>
        </p:blipFill>
        <p:spPr>
          <a:xfrm>
            <a:off x="1777104" y="1922436"/>
            <a:ext cx="2032895" cy="1224678"/>
          </a:xfrm>
          <a:prstGeom prst="rect">
            <a:avLst/>
          </a:prstGeom>
        </p:spPr>
      </p:pic>
    </p:spTree>
    <p:extLst>
      <p:ext uri="{BB962C8B-B14F-4D97-AF65-F5344CB8AC3E}">
        <p14:creationId xmlns:p14="http://schemas.microsoft.com/office/powerpoint/2010/main" val="357593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ontereybayaquarium.org/-/m/images/animal-guide/fishes/pacific-bluefin-tuna.jpg?bc=white&amp;h=1350&amp;mh=738&amp;mw=1312&amp;w=2393&amp;usecustomfunctions=1&amp;cropx=0&amp;cropy=22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31" y="295953"/>
            <a:ext cx="11523939" cy="648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703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97644F4-E698-4913-BB6B-AD0E89DCA0A0}"/>
              </a:ext>
            </a:extLst>
          </p:cNvPr>
          <p:cNvGrpSpPr/>
          <p:nvPr/>
        </p:nvGrpSpPr>
        <p:grpSpPr>
          <a:xfrm>
            <a:off x="3050304" y="2405887"/>
            <a:ext cx="2445901" cy="2257755"/>
            <a:chOff x="1093781" y="2405886"/>
            <a:chExt cx="2445901" cy="2257755"/>
          </a:xfrm>
        </p:grpSpPr>
        <p:pic>
          <p:nvPicPr>
            <p:cNvPr id="7" name="Picture 6"/>
            <p:cNvPicPr>
              <a:picLocks noChangeAspect="1"/>
            </p:cNvPicPr>
            <p:nvPr/>
          </p:nvPicPr>
          <p:blipFill>
            <a:blip r:embed="rId2"/>
            <a:stretch>
              <a:fillRect/>
            </a:stretch>
          </p:blipFill>
          <p:spPr>
            <a:xfrm>
              <a:off x="1093781" y="2405886"/>
              <a:ext cx="2445901" cy="2257755"/>
            </a:xfrm>
            <a:prstGeom prst="rect">
              <a:avLst/>
            </a:prstGeom>
          </p:spPr>
        </p:pic>
        <p:sp>
          <p:nvSpPr>
            <p:cNvPr id="3" name="Rectangle 2">
              <a:extLst>
                <a:ext uri="{FF2B5EF4-FFF2-40B4-BE49-F238E27FC236}">
                  <a16:creationId xmlns:a16="http://schemas.microsoft.com/office/drawing/2014/main" id="{6E53EA1E-71BF-44C0-B7BE-B03ABE3D22DC}"/>
                </a:ext>
              </a:extLst>
            </p:cNvPr>
            <p:cNvSpPr/>
            <p:nvPr/>
          </p:nvSpPr>
          <p:spPr>
            <a:xfrm>
              <a:off x="2590800" y="4191000"/>
              <a:ext cx="8382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dirty="0"/>
              <a:t>Comparing with Adjusted R</a:t>
            </a:r>
            <a:r>
              <a:rPr lang="en-US" baseline="30000" dirty="0"/>
              <a:t>2</a:t>
            </a:r>
          </a:p>
        </p:txBody>
      </p:sp>
      <mc:AlternateContent xmlns:mc="http://schemas.openxmlformats.org/markup-compatibility/2006" xmlns:a14="http://schemas.microsoft.com/office/drawing/2010/main">
        <mc:Choice Requires="a14">
          <p:sp>
            <p:nvSpPr>
              <p:cNvPr id="5" name="TextBox 4"/>
              <p:cNvSpPr txBox="1"/>
              <p:nvPr/>
            </p:nvSpPr>
            <p:spPr>
              <a:xfrm>
                <a:off x="6598561" y="1828800"/>
                <a:ext cx="4380238" cy="40011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𝑃𝑟𝑒𝑑</m:t>
                      </m:r>
                      <m:r>
                        <a:rPr lang="en-US" sz="2000" i="1">
                          <a:latin typeface="Cambria Math" panose="02040503050406030204" pitchFamily="18" charset="0"/>
                        </a:rPr>
                        <m:t> </m:t>
                      </m:r>
                      <m:r>
                        <a:rPr lang="en-US" sz="2000" i="1">
                          <a:latin typeface="Cambria Math"/>
                        </a:rPr>
                        <m:t>𝑙𝑒𝑛𝑔𝑡h</m:t>
                      </m:r>
                      <m:r>
                        <a:rPr lang="en-US" sz="2000" i="1">
                          <a:latin typeface="Cambria Math"/>
                        </a:rPr>
                        <m:t>= </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r>
                        <a:rPr lang="en-US" sz="2000" i="1">
                          <a:latin typeface="Cambria Math"/>
                        </a:rPr>
                        <m:t>𝑎𝑔𝑒</m:t>
                      </m:r>
                      <m:r>
                        <a:rPr lang="en-US" sz="2000" i="1">
                          <a:latin typeface="Cambria Math"/>
                        </a:rPr>
                        <m:t>+ </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2</m:t>
                          </m:r>
                        </m:sub>
                      </m:sSub>
                      <m:sSup>
                        <m:sSupPr>
                          <m:ctrlPr>
                            <a:rPr lang="en-US" sz="2000" i="1">
                              <a:latin typeface="Cambria Math" panose="02040503050406030204" pitchFamily="18" charset="0"/>
                            </a:rPr>
                          </m:ctrlPr>
                        </m:sSupPr>
                        <m:e>
                          <m:r>
                            <a:rPr lang="en-US" sz="2000" i="1">
                              <a:latin typeface="Cambria Math"/>
                            </a:rPr>
                            <m:t>𝑎𝑔𝑒</m:t>
                          </m:r>
                        </m:e>
                        <m:sup>
                          <m:r>
                            <a:rPr lang="en-US" sz="2000" i="1">
                              <a:latin typeface="Cambria Math"/>
                            </a:rPr>
                            <m:t>2</m:t>
                          </m:r>
                        </m:sup>
                      </m:sSup>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6598561" y="1828800"/>
                <a:ext cx="4380238" cy="400110"/>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42391" y="1823357"/>
                <a:ext cx="3261727" cy="40011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𝑟𝑒𝑑</m:t>
                      </m:r>
                      <m:r>
                        <a:rPr lang="en-US" sz="2000" i="1">
                          <a:latin typeface="Cambria Math" panose="02040503050406030204" pitchFamily="18" charset="0"/>
                        </a:rPr>
                        <m:t> </m:t>
                      </m:r>
                      <m:r>
                        <a:rPr lang="en-US" sz="2000" i="1">
                          <a:latin typeface="Cambria Math"/>
                        </a:rPr>
                        <m:t>𝑙𝑒𝑛𝑔𝑡h</m:t>
                      </m:r>
                      <m:r>
                        <a:rPr lang="en-US" sz="2000" i="1">
                          <a:latin typeface="Cambria Math"/>
                        </a:rPr>
                        <m:t>= </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r>
                        <a:rPr lang="en-US" sz="2000" i="1">
                          <a:latin typeface="Cambria Math"/>
                        </a:rPr>
                        <m:t>𝑎𝑔𝑒</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2642391" y="1823357"/>
                <a:ext cx="3261727" cy="400110"/>
              </a:xfrm>
              <a:prstGeom prst="rect">
                <a:avLst/>
              </a:prstGeom>
              <a:blipFill>
                <a:blip r:embed="rId4"/>
                <a:stretch>
                  <a:fillRect b="-16667"/>
                </a:stretch>
              </a:blipFill>
            </p:spPr>
            <p:txBody>
              <a:bodyPr/>
              <a:lstStyle/>
              <a:p>
                <a:r>
                  <a:rPr lang="en-US">
                    <a:noFill/>
                  </a:rPr>
                  <a:t> </a:t>
                </a:r>
              </a:p>
            </p:txBody>
          </p:sp>
        </mc:Fallback>
      </mc:AlternateContent>
      <p:sp>
        <p:nvSpPr>
          <p:cNvPr id="8" name="TextBox 7"/>
          <p:cNvSpPr txBox="1"/>
          <p:nvPr/>
        </p:nvSpPr>
        <p:spPr>
          <a:xfrm>
            <a:off x="3200400" y="5029201"/>
            <a:ext cx="5791200" cy="707886"/>
          </a:xfrm>
          <a:prstGeom prst="rect">
            <a:avLst/>
          </a:prstGeom>
          <a:noFill/>
        </p:spPr>
        <p:txBody>
          <a:bodyPr wrap="square" rtlCol="0">
            <a:noAutofit/>
          </a:bodyPr>
          <a:lstStyle/>
          <a:p>
            <a:r>
              <a:rPr lang="en-US" sz="2000" dirty="0"/>
              <a:t>The adjusted R</a:t>
            </a:r>
            <a:r>
              <a:rPr lang="en-US" sz="2000" baseline="30000" dirty="0"/>
              <a:t>2</a:t>
            </a:r>
            <a:r>
              <a:rPr lang="en-US" sz="2000" dirty="0"/>
              <a:t> statistic favors the quadratic model despite the penalty for more predictors. </a:t>
            </a:r>
          </a:p>
        </p:txBody>
      </p:sp>
      <p:grpSp>
        <p:nvGrpSpPr>
          <p:cNvPr id="11" name="Group 10">
            <a:extLst>
              <a:ext uri="{FF2B5EF4-FFF2-40B4-BE49-F238E27FC236}">
                <a16:creationId xmlns:a16="http://schemas.microsoft.com/office/drawing/2014/main" id="{B250D8A0-2ED7-4370-B721-4B5473D1CF88}"/>
              </a:ext>
            </a:extLst>
          </p:cNvPr>
          <p:cNvGrpSpPr/>
          <p:nvPr/>
        </p:nvGrpSpPr>
        <p:grpSpPr>
          <a:xfrm>
            <a:off x="7491423" y="2362201"/>
            <a:ext cx="2594515" cy="2290555"/>
            <a:chOff x="5410200" y="2362200"/>
            <a:chExt cx="2594515" cy="2290555"/>
          </a:xfrm>
        </p:grpSpPr>
        <p:pic>
          <p:nvPicPr>
            <p:cNvPr id="4" name="Picture 3"/>
            <p:cNvPicPr>
              <a:picLocks noChangeAspect="1"/>
            </p:cNvPicPr>
            <p:nvPr/>
          </p:nvPicPr>
          <p:blipFill>
            <a:blip r:embed="rId5"/>
            <a:stretch>
              <a:fillRect/>
            </a:stretch>
          </p:blipFill>
          <p:spPr>
            <a:xfrm>
              <a:off x="5410200" y="2362200"/>
              <a:ext cx="2594515" cy="2290555"/>
            </a:xfrm>
            <a:prstGeom prst="rect">
              <a:avLst/>
            </a:prstGeom>
          </p:spPr>
        </p:pic>
        <p:sp>
          <p:nvSpPr>
            <p:cNvPr id="9" name="Rectangle 8">
              <a:extLst>
                <a:ext uri="{FF2B5EF4-FFF2-40B4-BE49-F238E27FC236}">
                  <a16:creationId xmlns:a16="http://schemas.microsoft.com/office/drawing/2014/main" id="{31F0C3FE-4BC8-4C6C-8A1E-A6BDAA760216}"/>
                </a:ext>
              </a:extLst>
            </p:cNvPr>
            <p:cNvSpPr/>
            <p:nvPr/>
          </p:nvSpPr>
          <p:spPr>
            <a:xfrm>
              <a:off x="7010400" y="4191000"/>
              <a:ext cx="8382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210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255BE8-D30A-461C-B7AE-5863FA30BCEA}"/>
              </a:ext>
            </a:extLst>
          </p:cNvPr>
          <p:cNvPicPr>
            <a:picLocks noChangeAspect="1"/>
          </p:cNvPicPr>
          <p:nvPr/>
        </p:nvPicPr>
        <p:blipFill>
          <a:blip r:embed="rId3"/>
          <a:stretch>
            <a:fillRect/>
          </a:stretch>
        </p:blipFill>
        <p:spPr>
          <a:xfrm>
            <a:off x="1066800" y="3200400"/>
            <a:ext cx="6251651" cy="2971800"/>
          </a:xfrm>
          <a:prstGeom prst="rect">
            <a:avLst/>
          </a:prstGeom>
        </p:spPr>
      </p:pic>
      <p:sp>
        <p:nvSpPr>
          <p:cNvPr id="2" name="Title 1"/>
          <p:cNvSpPr>
            <a:spLocks noGrp="1"/>
          </p:cNvSpPr>
          <p:nvPr>
            <p:ph type="title"/>
          </p:nvPr>
        </p:nvSpPr>
        <p:spPr/>
        <p:txBody>
          <a:bodyPr/>
          <a:lstStyle/>
          <a:p>
            <a:r>
              <a:rPr lang="en-US" dirty="0"/>
              <a:t>Practice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600203"/>
                <a:ext cx="9753600" cy="1078663"/>
              </a:xfrm>
            </p:spPr>
            <p:txBody>
              <a:bodyPr/>
              <a:lstStyle/>
              <a:p>
                <a:r>
                  <a:rPr lang="en-US" sz="1800" dirty="0"/>
                  <a:t>Data found in Crab17.</a:t>
                </a:r>
              </a:p>
              <a:p>
                <a:r>
                  <a:rPr lang="en-US" sz="1800" dirty="0"/>
                  <a:t>Use it to fit the following model for the Lophopanopeus bellus crabs only:</a:t>
                </a:r>
              </a:p>
              <a:p>
                <a:pPr marL="0" indent="0" algn="ctr">
                  <a:buNone/>
                </a:pPr>
                <a14:m>
                  <m:oMath xmlns:m="http://schemas.openxmlformats.org/officeDocument/2006/math">
                    <m:r>
                      <a:rPr lang="en-US" sz="1800" smtClean="0">
                        <a:latin typeface="Cambria Math" panose="02040503050406030204" pitchFamily="18" charset="0"/>
                      </a:rPr>
                      <m:t>𝑃𝑟𝑒𝑑</m:t>
                    </m:r>
                    <m:r>
                      <a:rPr lang="en-US" sz="1800" smtClean="0">
                        <a:latin typeface="Cambria Math" panose="02040503050406030204" pitchFamily="18" charset="0"/>
                      </a:rPr>
                      <m:t> </m:t>
                    </m:r>
                    <m:r>
                      <a:rPr lang="en-US" sz="1800" smtClean="0">
                        <a:latin typeface="Cambria Math" panose="02040503050406030204" pitchFamily="18" charset="0"/>
                      </a:rPr>
                      <m:t>𝐹𝑜𝑟𝑐𝑒</m:t>
                    </m:r>
                    <m:r>
                      <a:rPr lang="en-US" sz="1800"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r>
                      <a:rPr lang="en-US" sz="1800">
                        <a:latin typeface="Cambria Math" panose="02040503050406030204" pitchFamily="18" charset="0"/>
                      </a:rPr>
                      <m:t>h𝑒𝑖𝑔h𝑡</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p>
                      <m:sSupPr>
                        <m:ctrlPr>
                          <a:rPr lang="en-US" sz="1800" i="1">
                            <a:latin typeface="Cambria Math" panose="02040503050406030204" pitchFamily="18" charset="0"/>
                          </a:rPr>
                        </m:ctrlPr>
                      </m:sSupPr>
                      <m:e>
                        <m:r>
                          <a:rPr lang="en-US" sz="1800">
                            <a:latin typeface="Cambria Math" panose="02040503050406030204" pitchFamily="18" charset="0"/>
                          </a:rPr>
                          <m:t>h𝑒𝑖𝑔h𝑡</m:t>
                        </m:r>
                      </m:e>
                      <m:sup>
                        <m:r>
                          <a:rPr lang="en-US" sz="1800">
                            <a:latin typeface="Cambria Math" panose="02040503050406030204" pitchFamily="18" charset="0"/>
                          </a:rPr>
                          <m:t>2</m:t>
                        </m:r>
                      </m:sup>
                    </m:sSup>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3</m:t>
                        </m:r>
                      </m:sub>
                    </m:sSub>
                    <m:sSup>
                      <m:sSupPr>
                        <m:ctrlPr>
                          <a:rPr lang="en-US" sz="1800" i="1">
                            <a:latin typeface="Cambria Math" panose="02040503050406030204" pitchFamily="18" charset="0"/>
                          </a:rPr>
                        </m:ctrlPr>
                      </m:sSupPr>
                      <m:e>
                        <m:r>
                          <a:rPr lang="en-US" sz="1800">
                            <a:latin typeface="Cambria Math" panose="02040503050406030204" pitchFamily="18" charset="0"/>
                          </a:rPr>
                          <m:t>h𝑒𝑖𝑔h𝑡</m:t>
                        </m:r>
                      </m:e>
                      <m:sup>
                        <m:r>
                          <a:rPr lang="en-US" sz="1800">
                            <a:latin typeface="Cambria Math" panose="02040503050406030204" pitchFamily="18" charset="0"/>
                          </a:rPr>
                          <m:t>3</m:t>
                        </m:r>
                      </m:sup>
                    </m:sSup>
                  </m:oMath>
                </a14:m>
                <a:r>
                  <a:rPr lang="en-US" sz="1800" dirty="0"/>
                  <a:t> </a:t>
                </a:r>
                <a14:m>
                  <m:oMath xmlns:m="http://schemas.openxmlformats.org/officeDocument/2006/math">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4</m:t>
                        </m:r>
                      </m:sub>
                    </m:sSub>
                    <m:sSup>
                      <m:sSupPr>
                        <m:ctrlPr>
                          <a:rPr lang="en-US" sz="1800" i="1">
                            <a:latin typeface="Cambria Math" panose="02040503050406030204" pitchFamily="18" charset="0"/>
                          </a:rPr>
                        </m:ctrlPr>
                      </m:sSupPr>
                      <m:e>
                        <m:r>
                          <a:rPr lang="en-US" sz="1800">
                            <a:latin typeface="Cambria Math" panose="02040503050406030204" pitchFamily="18" charset="0"/>
                          </a:rPr>
                          <m:t>h𝑒𝑖𝑔h𝑡</m:t>
                        </m:r>
                      </m:e>
                      <m:sup>
                        <m:r>
                          <a:rPr lang="en-US" sz="1800">
                            <a:latin typeface="Cambria Math" panose="02040503050406030204" pitchFamily="18" charset="0"/>
                          </a:rPr>
                          <m:t>4</m:t>
                        </m:r>
                      </m:sup>
                    </m:sSup>
                  </m:oMath>
                </a14:m>
                <a:r>
                  <a:rPr lang="en-US" sz="1800" dirty="0"/>
                  <a:t> </a:t>
                </a:r>
                <a14:m>
                  <m:oMath xmlns:m="http://schemas.openxmlformats.org/officeDocument/2006/math">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5</m:t>
                        </m:r>
                      </m:sub>
                    </m:sSub>
                    <m:sSup>
                      <m:sSupPr>
                        <m:ctrlPr>
                          <a:rPr lang="en-US" sz="1800" i="1">
                            <a:latin typeface="Cambria Math" panose="02040503050406030204" pitchFamily="18" charset="0"/>
                          </a:rPr>
                        </m:ctrlPr>
                      </m:sSupPr>
                      <m:e>
                        <m:r>
                          <a:rPr lang="en-US" sz="1800">
                            <a:latin typeface="Cambria Math" panose="02040503050406030204" pitchFamily="18" charset="0"/>
                          </a:rPr>
                          <m:t>h𝑒𝑖𝑔h𝑡</m:t>
                        </m:r>
                      </m:e>
                      <m:sup>
                        <m:r>
                          <a:rPr lang="en-US" sz="1800">
                            <a:latin typeface="Cambria Math" panose="02040503050406030204" pitchFamily="18" charset="0"/>
                          </a:rPr>
                          <m:t>5</m:t>
                        </m:r>
                      </m:sup>
                    </m:sSup>
                  </m:oMath>
                </a14:m>
                <a:r>
                  <a:rPr lang="en-US" sz="1800" dirty="0"/>
                  <a:t> </a:t>
                </a:r>
                <a14:m>
                  <m:oMath xmlns:m="http://schemas.openxmlformats.org/officeDocument/2006/math">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6</m:t>
                        </m:r>
                      </m:sub>
                    </m:sSub>
                    <m:sSup>
                      <m:sSupPr>
                        <m:ctrlPr>
                          <a:rPr lang="en-US" sz="1800" i="1">
                            <a:latin typeface="Cambria Math" panose="02040503050406030204" pitchFamily="18" charset="0"/>
                          </a:rPr>
                        </m:ctrlPr>
                      </m:sSupPr>
                      <m:e>
                        <m:r>
                          <a:rPr lang="en-US" sz="1800">
                            <a:latin typeface="Cambria Math" panose="02040503050406030204" pitchFamily="18" charset="0"/>
                          </a:rPr>
                          <m:t>h𝑒𝑖𝑔h𝑡</m:t>
                        </m:r>
                      </m:e>
                      <m:sup>
                        <m:r>
                          <a:rPr lang="en-US" sz="1800">
                            <a:latin typeface="Cambria Math" panose="02040503050406030204" pitchFamily="18" charset="0"/>
                          </a:rPr>
                          <m:t>6</m:t>
                        </m:r>
                      </m:sup>
                    </m:sSup>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600203"/>
                <a:ext cx="9753600" cy="1078663"/>
              </a:xfrm>
              <a:blipFill>
                <a:blip r:embed="rId4"/>
                <a:stretch>
                  <a:fillRect l="-375" t="-3409" b="-5114"/>
                </a:stretch>
              </a:blipFill>
            </p:spPr>
            <p:txBody>
              <a:bodyPr/>
              <a:lstStyle/>
              <a:p>
                <a:r>
                  <a:rPr lang="en-US">
                    <a:noFill/>
                  </a:rPr>
                  <a:t> </a:t>
                </a:r>
              </a:p>
            </p:txBody>
          </p:sp>
        </mc:Fallback>
      </mc:AlternateContent>
      <p:sp>
        <p:nvSpPr>
          <p:cNvPr id="6" name="TextBox 5"/>
          <p:cNvSpPr txBox="1"/>
          <p:nvPr/>
        </p:nvSpPr>
        <p:spPr>
          <a:xfrm>
            <a:off x="10363200" y="1600203"/>
            <a:ext cx="1219200" cy="1200329"/>
          </a:xfrm>
          <a:prstGeom prst="rect">
            <a:avLst/>
          </a:prstGeom>
          <a:noFill/>
        </p:spPr>
        <p:txBody>
          <a:bodyPr wrap="square" rtlCol="0">
            <a:noAutofit/>
          </a:bodyPr>
          <a:lstStyle/>
          <a:p>
            <a:pPr algn="ctr"/>
            <a:r>
              <a:rPr lang="en-US" dirty="0">
                <a:solidFill>
                  <a:srgbClr val="00B050"/>
                </a:solidFill>
              </a:rPr>
              <a:t>SAS hint:</a:t>
            </a:r>
          </a:p>
          <a:p>
            <a:pPr algn="ctr"/>
            <a:r>
              <a:rPr lang="en-US" dirty="0">
                <a:solidFill>
                  <a:srgbClr val="00B050"/>
                </a:solidFill>
              </a:rPr>
              <a:t>X</a:t>
            </a:r>
            <a:r>
              <a:rPr lang="en-US" baseline="30000" dirty="0">
                <a:solidFill>
                  <a:srgbClr val="00B050"/>
                </a:solidFill>
              </a:rPr>
              <a:t>2</a:t>
            </a:r>
            <a:r>
              <a:rPr lang="en-US" dirty="0">
                <a:solidFill>
                  <a:srgbClr val="00B050"/>
                </a:solidFill>
              </a:rPr>
              <a:t> = x**2</a:t>
            </a:r>
            <a:endParaRPr lang="en-US" baseline="30000" dirty="0">
              <a:solidFill>
                <a:srgbClr val="00B050"/>
              </a:solidFill>
            </a:endParaRPr>
          </a:p>
          <a:p>
            <a:pPr algn="ctr"/>
            <a:r>
              <a:rPr lang="en-US" dirty="0">
                <a:solidFill>
                  <a:srgbClr val="00B050"/>
                </a:solidFill>
              </a:rPr>
              <a:t>X</a:t>
            </a:r>
            <a:r>
              <a:rPr lang="en-US" baseline="30000" dirty="0">
                <a:solidFill>
                  <a:srgbClr val="00B050"/>
                </a:solidFill>
              </a:rPr>
              <a:t>3</a:t>
            </a:r>
            <a:r>
              <a:rPr lang="en-US" dirty="0">
                <a:solidFill>
                  <a:srgbClr val="00B050"/>
                </a:solidFill>
              </a:rPr>
              <a:t> = X**3 </a:t>
            </a:r>
          </a:p>
          <a:p>
            <a:pPr algn="ctr"/>
            <a:r>
              <a:rPr lang="en-US" dirty="0">
                <a:solidFill>
                  <a:srgbClr val="00B050"/>
                </a:solidFill>
              </a:rPr>
              <a:t>etc. </a:t>
            </a:r>
          </a:p>
        </p:txBody>
      </p:sp>
      <p:sp>
        <p:nvSpPr>
          <p:cNvPr id="4" name="TextBox 3"/>
          <p:cNvSpPr txBox="1"/>
          <p:nvPr/>
        </p:nvSpPr>
        <p:spPr>
          <a:xfrm>
            <a:off x="3427639" y="3989964"/>
            <a:ext cx="3863520" cy="369332"/>
          </a:xfrm>
          <a:prstGeom prst="rect">
            <a:avLst/>
          </a:prstGeom>
          <a:noFill/>
        </p:spPr>
        <p:txBody>
          <a:bodyPr wrap="square" rtlCol="0">
            <a:noAutofit/>
          </a:bodyPr>
          <a:lstStyle/>
          <a:p>
            <a:pPr algn="ctr"/>
            <a:r>
              <a:rPr lang="en-US" dirty="0"/>
              <a:t>Report the R</a:t>
            </a:r>
            <a:r>
              <a:rPr lang="en-US" baseline="30000" dirty="0"/>
              <a:t>2</a:t>
            </a:r>
            <a:r>
              <a:rPr lang="en-US" dirty="0"/>
              <a:t> and the adjusted R</a:t>
            </a:r>
            <a:r>
              <a:rPr lang="en-US" baseline="30000" dirty="0"/>
              <a:t>2</a:t>
            </a:r>
          </a:p>
        </p:txBody>
      </p:sp>
      <p:pic>
        <p:nvPicPr>
          <p:cNvPr id="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08" t="6168" r="927" b="4257"/>
          <a:stretch/>
        </p:blipFill>
        <p:spPr bwMode="auto">
          <a:xfrm>
            <a:off x="3572391" y="4418664"/>
            <a:ext cx="3574017" cy="1021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672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612648" y="685800"/>
            <a:ext cx="10972800" cy="4525963"/>
          </a:xfrm>
        </p:spPr>
        <p:txBody>
          <a:bodyPr/>
          <a:lstStyle/>
          <a:p>
            <a:r>
              <a:rPr lang="en-US" dirty="0"/>
              <a:t>Concept Check 13.5.5: Add Meadowfoam and Charity example for adjusted R</a:t>
            </a:r>
            <a:r>
              <a:rPr lang="en-US" baseline="30000" dirty="0"/>
              <a:t>2</a:t>
            </a:r>
          </a:p>
          <a:p>
            <a:r>
              <a:rPr lang="en-US" dirty="0"/>
              <a:t>Live Session?: Maybe even calculate adjusted R</a:t>
            </a:r>
            <a:r>
              <a:rPr lang="en-US" baseline="30000" dirty="0"/>
              <a:t>2</a:t>
            </a:r>
            <a:r>
              <a:rPr lang="en-US" dirty="0"/>
              <a:t> from Unit 12: Salary Example of Professors</a:t>
            </a:r>
          </a:p>
        </p:txBody>
      </p:sp>
    </p:spTree>
    <p:extLst>
      <p:ext uri="{BB962C8B-B14F-4D97-AF65-F5344CB8AC3E}">
        <p14:creationId xmlns:p14="http://schemas.microsoft.com/office/powerpoint/2010/main" val="2336704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201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“Controlling” for </a:t>
            </a:r>
            <a:br>
              <a:rPr lang="en-US" dirty="0"/>
            </a:br>
            <a:r>
              <a:rPr lang="en-US" dirty="0"/>
              <a:t>Other Variables in the Model</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58809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655D3-1344-D645-881D-A8E0566E9CB7}"/>
              </a:ext>
            </a:extLst>
          </p:cNvPr>
          <p:cNvPicPr>
            <a:picLocks noChangeAspect="1"/>
          </p:cNvPicPr>
          <p:nvPr/>
        </p:nvPicPr>
        <p:blipFill>
          <a:blip r:embed="rId2"/>
          <a:stretch>
            <a:fillRect/>
          </a:stretch>
        </p:blipFill>
        <p:spPr>
          <a:xfrm>
            <a:off x="288758" y="1467130"/>
            <a:ext cx="5105400" cy="5126584"/>
          </a:xfrm>
          <a:prstGeom prst="rect">
            <a:avLst/>
          </a:prstGeom>
        </p:spPr>
      </p:pic>
      <p:pic>
        <p:nvPicPr>
          <p:cNvPr id="4" name="Picture 3">
            <a:extLst>
              <a:ext uri="{FF2B5EF4-FFF2-40B4-BE49-F238E27FC236}">
                <a16:creationId xmlns:a16="http://schemas.microsoft.com/office/drawing/2014/main" id="{243506AE-8461-5244-A8AF-25D96F945CE7}"/>
              </a:ext>
            </a:extLst>
          </p:cNvPr>
          <p:cNvPicPr>
            <a:picLocks noChangeAspect="1"/>
          </p:cNvPicPr>
          <p:nvPr/>
        </p:nvPicPr>
        <p:blipFill>
          <a:blip r:embed="rId3"/>
          <a:stretch>
            <a:fillRect/>
          </a:stretch>
        </p:blipFill>
        <p:spPr>
          <a:xfrm>
            <a:off x="5545305" y="3048000"/>
            <a:ext cx="6357937" cy="1964844"/>
          </a:xfrm>
          <a:prstGeom prst="rect">
            <a:avLst/>
          </a:prstGeom>
        </p:spPr>
      </p:pic>
      <p:pic>
        <p:nvPicPr>
          <p:cNvPr id="5" name="Picture 4">
            <a:extLst>
              <a:ext uri="{FF2B5EF4-FFF2-40B4-BE49-F238E27FC236}">
                <a16:creationId xmlns:a16="http://schemas.microsoft.com/office/drawing/2014/main" id="{E2E8AAA3-F86D-EE4D-BCCA-7BE28C588AED}"/>
              </a:ext>
            </a:extLst>
          </p:cNvPr>
          <p:cNvPicPr>
            <a:picLocks noChangeAspect="1"/>
          </p:cNvPicPr>
          <p:nvPr/>
        </p:nvPicPr>
        <p:blipFill rotWithShape="1">
          <a:blip r:embed="rId4"/>
          <a:srcRect l="840" r="5356" b="28871"/>
          <a:stretch/>
        </p:blipFill>
        <p:spPr>
          <a:xfrm>
            <a:off x="6597817" y="2391221"/>
            <a:ext cx="4252913" cy="508125"/>
          </a:xfrm>
          <a:prstGeom prst="rect">
            <a:avLst/>
          </a:prstGeom>
        </p:spPr>
      </p:pic>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383ABD0A-DBA9-DF49-B8F0-A117BA7552AE}"/>
                  </a:ext>
                </a:extLst>
              </p:cNvPr>
              <p:cNvSpPr txBox="1">
                <a:spLocks/>
              </p:cNvSpPr>
              <p:nvPr/>
            </p:nvSpPr>
            <p:spPr>
              <a:xfrm>
                <a:off x="2269958" y="685800"/>
                <a:ext cx="6248400" cy="372589"/>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r>
                            <a:rPr lang="en-US" sz="2400">
                              <a:latin typeface="Cambria Math" panose="02040503050406030204" pitchFamily="18" charset="0"/>
                            </a:rPr>
                            <m:t> </m:t>
                          </m:r>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a:latin typeface="Cambria Math"/>
                            </a:rPr>
                            <m:t>log</m:t>
                          </m:r>
                        </m:fName>
                        <m:e>
                          <m:d>
                            <m:dPr>
                              <m:ctrlPr>
                                <a:rPr lang="en-US" sz="2400" i="1">
                                  <a:latin typeface="Cambria Math" panose="02040503050406030204" pitchFamily="18" charset="0"/>
                                </a:rPr>
                              </m:ctrlPr>
                            </m:dPr>
                            <m:e>
                              <m:r>
                                <a:rPr lang="en-US" sz="2400" i="1">
                                  <a:latin typeface="Cambria Math"/>
                                </a:rPr>
                                <m:t>𝑙𝑖𝑓𝑒</m:t>
                              </m:r>
                            </m:e>
                          </m:d>
                          <m:r>
                            <a:rPr lang="en-US" sz="2400" i="1">
                              <a:latin typeface="Cambria Math"/>
                            </a:rPr>
                            <m:t>=</m:t>
                          </m:r>
                          <m:r>
                            <a:rPr lang="en-US" sz="2400" i="1">
                              <a:latin typeface="Cambria Math" panose="02040503050406030204" pitchFamily="18" charset="0"/>
                            </a:rPr>
                            <m:t>3.72−0.</m:t>
                          </m:r>
                          <m:r>
                            <a:rPr lang="en-US" sz="2400">
                              <a:latin typeface="Cambria Math" panose="02040503050406030204" pitchFamily="18" charset="0"/>
                            </a:rPr>
                            <m:t>316</m:t>
                          </m:r>
                          <m:r>
                            <m:rPr>
                              <m:sty m:val="p"/>
                            </m:rPr>
                            <a:rPr lang="en-US" sz="2400">
                              <a:latin typeface="Cambria Math"/>
                            </a:rPr>
                            <m:t>log</m:t>
                          </m:r>
                          <m:r>
                            <a:rPr lang="en-US" sz="2400" i="1">
                              <a:latin typeface="Cambria Math"/>
                            </a:rPr>
                            <m:t>⁡(</m:t>
                          </m:r>
                          <m:r>
                            <a:rPr lang="en-US" sz="2400" i="1">
                              <a:latin typeface="Cambria Math"/>
                            </a:rPr>
                            <m:t>𝑚𝑒𝑡𝑎𝑏</m:t>
                          </m:r>
                          <m:r>
                            <a:rPr lang="en-US" sz="2400" i="1">
                              <a:latin typeface="Cambria Math"/>
                            </a:rPr>
                            <m:t>)+0.</m:t>
                          </m:r>
                          <m:r>
                            <a:rPr lang="en-US" sz="2400">
                              <a:latin typeface="Cambria Math" panose="02040503050406030204" pitchFamily="18" charset="0"/>
                            </a:rPr>
                            <m:t>535</m:t>
                          </m:r>
                          <m:r>
                            <m:rPr>
                              <m:sty m:val="p"/>
                            </m:rPr>
                            <a:rPr lang="en-US" sz="2400">
                              <a:latin typeface="Cambria Math"/>
                            </a:rPr>
                            <m:t>log</m:t>
                          </m:r>
                          <m:r>
                            <a:rPr lang="en-US" sz="2400" i="1">
                              <a:latin typeface="Cambria Math"/>
                            </a:rPr>
                            <m:t>⁡(</m:t>
                          </m:r>
                          <m:r>
                            <a:rPr lang="en-US" sz="2400" i="1">
                              <a:latin typeface="Cambria Math"/>
                            </a:rPr>
                            <m:t>𝑚𝑎𝑠𝑠</m:t>
                          </m:r>
                          <m:r>
                            <a:rPr lang="en-US" sz="2400" i="1">
                              <a:latin typeface="Cambria Math"/>
                            </a:rPr>
                            <m:t>)</m:t>
                          </m:r>
                        </m:e>
                      </m:func>
                    </m:oMath>
                  </m:oMathPara>
                </a14:m>
                <a:endParaRPr lang="en-US" sz="2400" dirty="0"/>
              </a:p>
            </p:txBody>
          </p:sp>
        </mc:Choice>
        <mc:Fallback xmlns="">
          <p:sp>
            <p:nvSpPr>
              <p:cNvPr id="6" name="Content Placeholder 4">
                <a:extLst>
                  <a:ext uri="{FF2B5EF4-FFF2-40B4-BE49-F238E27FC236}">
                    <a16:creationId xmlns:a16="http://schemas.microsoft.com/office/drawing/2014/main" id="{383ABD0A-DBA9-DF49-B8F0-A117BA7552AE}"/>
                  </a:ext>
                </a:extLst>
              </p:cNvPr>
              <p:cNvSpPr txBox="1">
                <a:spLocks noRot="1" noChangeAspect="1" noMove="1" noResize="1" noEditPoints="1" noAdjustHandles="1" noChangeArrowheads="1" noChangeShapeType="1" noTextEdit="1"/>
              </p:cNvSpPr>
              <p:nvPr/>
            </p:nvSpPr>
            <p:spPr>
              <a:xfrm>
                <a:off x="2269958" y="685800"/>
                <a:ext cx="6248400" cy="372589"/>
              </a:xfrm>
              <a:prstGeom prst="rect">
                <a:avLst/>
              </a:prstGeom>
              <a:blipFill>
                <a:blip r:embed="rId5"/>
                <a:stretch>
                  <a:fillRect l="-1014" r="-31034" b="-50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147864D-7156-2840-BB53-987BF432621C}"/>
              </a:ext>
            </a:extLst>
          </p:cNvPr>
          <p:cNvSpPr txBox="1"/>
          <p:nvPr/>
        </p:nvSpPr>
        <p:spPr>
          <a:xfrm>
            <a:off x="914400" y="5799610"/>
            <a:ext cx="762000" cy="307777"/>
          </a:xfrm>
          <a:prstGeom prst="rect">
            <a:avLst/>
          </a:prstGeom>
          <a:noFill/>
        </p:spPr>
        <p:txBody>
          <a:bodyPr wrap="square" rtlCol="0">
            <a:spAutoFit/>
          </a:bodyPr>
          <a:lstStyle/>
          <a:p>
            <a:r>
              <a:rPr lang="en-US" sz="1400" b="1" dirty="0"/>
              <a:t>1.1</a:t>
            </a:r>
            <a:endParaRPr lang="en-US" b="1" dirty="0"/>
          </a:p>
        </p:txBody>
      </p:sp>
      <p:sp>
        <p:nvSpPr>
          <p:cNvPr id="8" name="TextBox 7">
            <a:extLst>
              <a:ext uri="{FF2B5EF4-FFF2-40B4-BE49-F238E27FC236}">
                <a16:creationId xmlns:a16="http://schemas.microsoft.com/office/drawing/2014/main" id="{B5B62AB4-B808-5A4E-A1B2-E068ED8562D7}"/>
              </a:ext>
            </a:extLst>
          </p:cNvPr>
          <p:cNvSpPr txBox="1"/>
          <p:nvPr/>
        </p:nvSpPr>
        <p:spPr>
          <a:xfrm>
            <a:off x="838200" y="5483423"/>
            <a:ext cx="762000" cy="307777"/>
          </a:xfrm>
          <a:prstGeom prst="rect">
            <a:avLst/>
          </a:prstGeom>
          <a:noFill/>
        </p:spPr>
        <p:txBody>
          <a:bodyPr wrap="square" rtlCol="0">
            <a:spAutoFit/>
          </a:bodyPr>
          <a:lstStyle/>
          <a:p>
            <a:r>
              <a:rPr lang="en-US" sz="1400" b="1" dirty="0"/>
              <a:t>0.5</a:t>
            </a:r>
            <a:endParaRPr lang="en-US" b="1" dirty="0"/>
          </a:p>
        </p:txBody>
      </p:sp>
      <p:sp>
        <p:nvSpPr>
          <p:cNvPr id="9" name="TextBox 8">
            <a:extLst>
              <a:ext uri="{FF2B5EF4-FFF2-40B4-BE49-F238E27FC236}">
                <a16:creationId xmlns:a16="http://schemas.microsoft.com/office/drawing/2014/main" id="{CEEF170B-3A8E-B64A-888B-CE66ACD5EA42}"/>
              </a:ext>
            </a:extLst>
          </p:cNvPr>
          <p:cNvSpPr txBox="1"/>
          <p:nvPr/>
        </p:nvSpPr>
        <p:spPr>
          <a:xfrm>
            <a:off x="1676400" y="5152548"/>
            <a:ext cx="762000" cy="307777"/>
          </a:xfrm>
          <a:prstGeom prst="rect">
            <a:avLst/>
          </a:prstGeom>
          <a:noFill/>
        </p:spPr>
        <p:txBody>
          <a:bodyPr wrap="square" rtlCol="0">
            <a:spAutoFit/>
          </a:bodyPr>
          <a:lstStyle/>
          <a:p>
            <a:r>
              <a:rPr lang="en-US" sz="1400" b="1" dirty="0"/>
              <a:t>3.1</a:t>
            </a:r>
            <a:endParaRPr lang="en-US" b="1" dirty="0"/>
          </a:p>
        </p:txBody>
      </p:sp>
      <p:sp>
        <p:nvSpPr>
          <p:cNvPr id="10" name="TextBox 9">
            <a:extLst>
              <a:ext uri="{FF2B5EF4-FFF2-40B4-BE49-F238E27FC236}">
                <a16:creationId xmlns:a16="http://schemas.microsoft.com/office/drawing/2014/main" id="{91BA945F-D5D0-954D-8A44-3B86A03FF1C2}"/>
              </a:ext>
            </a:extLst>
          </p:cNvPr>
          <p:cNvSpPr txBox="1"/>
          <p:nvPr/>
        </p:nvSpPr>
        <p:spPr>
          <a:xfrm>
            <a:off x="1661160" y="4753108"/>
            <a:ext cx="762000" cy="307777"/>
          </a:xfrm>
          <a:prstGeom prst="rect">
            <a:avLst/>
          </a:prstGeom>
          <a:noFill/>
        </p:spPr>
        <p:txBody>
          <a:bodyPr wrap="square" rtlCol="0">
            <a:spAutoFit/>
          </a:bodyPr>
          <a:lstStyle/>
          <a:p>
            <a:r>
              <a:rPr lang="en-US" sz="1400" b="1" dirty="0"/>
              <a:t>2.9</a:t>
            </a:r>
            <a:endParaRPr lang="en-US" b="1" dirty="0"/>
          </a:p>
        </p:txBody>
      </p:sp>
      <p:sp>
        <p:nvSpPr>
          <p:cNvPr id="11" name="TextBox 10">
            <a:extLst>
              <a:ext uri="{FF2B5EF4-FFF2-40B4-BE49-F238E27FC236}">
                <a16:creationId xmlns:a16="http://schemas.microsoft.com/office/drawing/2014/main" id="{1D024EBD-5CB6-AD4A-8B2A-410BFA94B4F5}"/>
              </a:ext>
            </a:extLst>
          </p:cNvPr>
          <p:cNvSpPr txBox="1"/>
          <p:nvPr/>
        </p:nvSpPr>
        <p:spPr>
          <a:xfrm>
            <a:off x="6096000" y="5953498"/>
            <a:ext cx="3505200" cy="307777"/>
          </a:xfrm>
          <a:prstGeom prst="rect">
            <a:avLst/>
          </a:prstGeom>
          <a:noFill/>
        </p:spPr>
        <p:txBody>
          <a:bodyPr wrap="square" rtlCol="0">
            <a:spAutoFit/>
          </a:bodyPr>
          <a:lstStyle/>
          <a:p>
            <a:r>
              <a:rPr lang="en-US" sz="1400" b="1" dirty="0"/>
              <a:t>*Black is the log Metabolism value</a:t>
            </a:r>
            <a:endParaRPr lang="en-US" b="1" dirty="0"/>
          </a:p>
        </p:txBody>
      </p:sp>
    </p:spTree>
    <p:extLst>
      <p:ext uri="{BB962C8B-B14F-4D97-AF65-F5344CB8AC3E}">
        <p14:creationId xmlns:p14="http://schemas.microsoft.com/office/powerpoint/2010/main" val="42106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67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Example</a:t>
            </a:r>
          </a:p>
        </p:txBody>
      </p:sp>
      <p:sp>
        <p:nvSpPr>
          <p:cNvPr id="5" name="Subtitle 4"/>
          <p:cNvSpPr>
            <a:spLocks noGrp="1"/>
          </p:cNvSpPr>
          <p:nvPr>
            <p:ph type="subTitle" idx="1"/>
          </p:nvPr>
        </p:nvSpPr>
        <p:spPr/>
        <p:txBody>
          <a:bodyPr/>
          <a:lstStyle/>
          <a:p>
            <a:r>
              <a:rPr lang="en-US" dirty="0"/>
              <a:t>Echolocation and Bats Introduction</a:t>
            </a:r>
          </a:p>
        </p:txBody>
      </p:sp>
    </p:spTree>
    <p:extLst>
      <p:ext uri="{BB962C8B-B14F-4D97-AF65-F5344CB8AC3E}">
        <p14:creationId xmlns:p14="http://schemas.microsoft.com/office/powerpoint/2010/main" val="1098276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Echolocation!</a:t>
            </a:r>
          </a:p>
        </p:txBody>
      </p:sp>
      <p:sp>
        <p:nvSpPr>
          <p:cNvPr id="11" name="Content Placeholder 10"/>
          <p:cNvSpPr>
            <a:spLocks noGrp="1"/>
          </p:cNvSpPr>
          <p:nvPr>
            <p:ph idx="1"/>
          </p:nvPr>
        </p:nvSpPr>
        <p:spPr>
          <a:xfrm>
            <a:off x="124220" y="1484736"/>
            <a:ext cx="8915400" cy="1971378"/>
          </a:xfrm>
        </p:spPr>
        <p:txBody>
          <a:bodyPr/>
          <a:lstStyle/>
          <a:p>
            <a:r>
              <a:rPr lang="en-US" sz="1800" dirty="0"/>
              <a:t>QOI: Is there a difference in the in-flight energy expenditures among all three animals after body size is accounted for? Explore the possibility of unequal slopes.</a:t>
            </a:r>
          </a:p>
          <a:p>
            <a:r>
              <a:rPr lang="en-US" sz="1800" dirty="0"/>
              <a:t>In order to answer this question, it will help first to test if all the regression lines are parallel (if the slopes are equal). If they are, then we can check for a difference in energy expenditure across all body sizes simultaneously by looking at the intercept. See Display 10.5 on page 276.</a:t>
            </a:r>
          </a:p>
        </p:txBody>
      </p:sp>
      <p:pic>
        <p:nvPicPr>
          <p:cNvPr id="4" name="Picture 3"/>
          <p:cNvPicPr>
            <a:picLocks noChangeAspect="1"/>
          </p:cNvPicPr>
          <p:nvPr/>
        </p:nvPicPr>
        <p:blipFill>
          <a:blip r:embed="rId2"/>
          <a:stretch>
            <a:fillRect/>
          </a:stretch>
        </p:blipFill>
        <p:spPr>
          <a:xfrm>
            <a:off x="9039620" y="1600204"/>
            <a:ext cx="2542780" cy="1375602"/>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638300" y="3697392"/>
                <a:ext cx="8915400" cy="24622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2</m:t>
                          </m:r>
                        </m:sub>
                      </m:sSub>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3</m:t>
                          </m:r>
                        </m:sub>
                      </m:sSub>
                      <m:r>
                        <a:rPr lang="en-US" sz="1600" i="1">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𝑒𝑏𝑎𝑡</m:t>
                      </m:r>
                    </m:oMath>
                  </m:oMathPara>
                </a14:m>
                <a:endParaRPr lang="en-US" sz="1600" i="1" dirty="0"/>
              </a:p>
            </p:txBody>
          </p:sp>
        </mc:Choice>
        <mc:Fallback xmlns="">
          <p:sp>
            <p:nvSpPr>
              <p:cNvPr id="6" name="TextBox 5"/>
              <p:cNvSpPr txBox="1">
                <a:spLocks noRot="1" noChangeAspect="1" noMove="1" noResize="1" noEditPoints="1" noAdjustHandles="1" noChangeArrowheads="1" noChangeShapeType="1" noTextEdit="1"/>
              </p:cNvSpPr>
              <p:nvPr/>
            </p:nvSpPr>
            <p:spPr>
              <a:xfrm>
                <a:off x="1638300" y="3697392"/>
                <a:ext cx="8915400" cy="246221"/>
              </a:xfrm>
              <a:prstGeom prst="rect">
                <a:avLst/>
              </a:prstGeom>
              <a:blipFill>
                <a:blip r:embed="rId3"/>
                <a:stretch>
                  <a:fillRect b="-35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EE7BF99-17DA-4DE2-9E9A-D2B21216B7F5}"/>
              </a:ext>
            </a:extLst>
          </p:cNvPr>
          <p:cNvSpPr/>
          <p:nvPr/>
        </p:nvSpPr>
        <p:spPr>
          <a:xfrm>
            <a:off x="5943600" y="3657600"/>
            <a:ext cx="4572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97F4379-143C-48F5-8DB3-C75B3410D38E}"/>
              </a:ext>
            </a:extLst>
          </p:cNvPr>
          <p:cNvSpPr/>
          <p:nvPr/>
        </p:nvSpPr>
        <p:spPr>
          <a:xfrm>
            <a:off x="6781800" y="3657600"/>
            <a:ext cx="4572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1FDEFB9-6F6B-48F6-B283-07A96214B7EB}"/>
              </a:ext>
            </a:extLst>
          </p:cNvPr>
          <p:cNvSpPr/>
          <p:nvPr/>
        </p:nvSpPr>
        <p:spPr>
          <a:xfrm>
            <a:off x="10005932" y="3657600"/>
            <a:ext cx="509668"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D9A3D62-6450-40B6-99EB-879E64B8CA79}"/>
              </a:ext>
            </a:extLst>
          </p:cNvPr>
          <p:cNvSpPr/>
          <p:nvPr/>
        </p:nvSpPr>
        <p:spPr>
          <a:xfrm>
            <a:off x="8343900" y="3657600"/>
            <a:ext cx="4191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44A96B8-1471-4352-B1EF-8F2C008E8375}"/>
              </a:ext>
            </a:extLst>
          </p:cNvPr>
          <p:cNvSpPr txBox="1"/>
          <p:nvPr/>
        </p:nvSpPr>
        <p:spPr>
          <a:xfrm>
            <a:off x="3924300" y="4507468"/>
            <a:ext cx="4343400" cy="369332"/>
          </a:xfrm>
          <a:prstGeom prst="rect">
            <a:avLst/>
          </a:prstGeom>
          <a:noFill/>
          <a:ln w="19050">
            <a:solidFill>
              <a:srgbClr val="00B050"/>
            </a:solidFill>
          </a:ln>
        </p:spPr>
        <p:txBody>
          <a:bodyPr wrap="square" rtlCol="0">
            <a:noAutofit/>
          </a:bodyPr>
          <a:lstStyle/>
          <a:p>
            <a:r>
              <a:rPr lang="en-US" dirty="0"/>
              <a:t>Indicator variables for the variable TYPE </a:t>
            </a:r>
          </a:p>
        </p:txBody>
      </p:sp>
      <p:cxnSp>
        <p:nvCxnSpPr>
          <p:cNvPr id="19" name="Straight Arrow Connector 18">
            <a:extLst>
              <a:ext uri="{FF2B5EF4-FFF2-40B4-BE49-F238E27FC236}">
                <a16:creationId xmlns:a16="http://schemas.microsoft.com/office/drawing/2014/main" id="{D63559D9-A9E0-4E1F-926E-A2D2B548776A}"/>
              </a:ext>
            </a:extLst>
          </p:cNvPr>
          <p:cNvCxnSpPr>
            <a:cxnSpLocks/>
            <a:stCxn id="17" idx="0"/>
            <a:endCxn id="8" idx="2"/>
          </p:cNvCxnSpPr>
          <p:nvPr/>
        </p:nvCxnSpPr>
        <p:spPr>
          <a:xfrm flipV="1">
            <a:off x="6096000" y="3940914"/>
            <a:ext cx="76200" cy="566554"/>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80D842-CEF2-417D-BC53-C1ED4627EE77}"/>
              </a:ext>
            </a:extLst>
          </p:cNvPr>
          <p:cNvCxnSpPr>
            <a:cxnSpLocks/>
            <a:stCxn id="17" idx="0"/>
            <a:endCxn id="16" idx="1"/>
          </p:cNvCxnSpPr>
          <p:nvPr/>
        </p:nvCxnSpPr>
        <p:spPr>
          <a:xfrm flipV="1">
            <a:off x="6096000" y="3799257"/>
            <a:ext cx="2247900" cy="708211"/>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D64064-E6E3-4BAE-800A-AE425D7C3C40}"/>
              </a:ext>
            </a:extLst>
          </p:cNvPr>
          <p:cNvCxnSpPr>
            <a:cxnSpLocks/>
            <a:stCxn id="17" idx="0"/>
            <a:endCxn id="15" idx="1"/>
          </p:cNvCxnSpPr>
          <p:nvPr/>
        </p:nvCxnSpPr>
        <p:spPr>
          <a:xfrm flipV="1">
            <a:off x="6096000" y="3799257"/>
            <a:ext cx="3909932" cy="708211"/>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C25C52-19F5-4565-810F-2A428850C2E2}"/>
              </a:ext>
            </a:extLst>
          </p:cNvPr>
          <p:cNvCxnSpPr>
            <a:cxnSpLocks/>
            <a:stCxn id="17" idx="0"/>
            <a:endCxn id="14" idx="2"/>
          </p:cNvCxnSpPr>
          <p:nvPr/>
        </p:nvCxnSpPr>
        <p:spPr>
          <a:xfrm flipV="1">
            <a:off x="6096000" y="3940914"/>
            <a:ext cx="914400" cy="566554"/>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0398B7A-9958-408F-882E-FCC0A84B500B}"/>
              </a:ext>
            </a:extLst>
          </p:cNvPr>
          <p:cNvSpPr txBox="1"/>
          <p:nvPr/>
        </p:nvSpPr>
        <p:spPr>
          <a:xfrm>
            <a:off x="582386" y="5042438"/>
            <a:ext cx="10869935" cy="369332"/>
          </a:xfrm>
          <a:prstGeom prst="rect">
            <a:avLst/>
          </a:prstGeom>
          <a:noFill/>
        </p:spPr>
        <p:txBody>
          <a:bodyPr wrap="square" rtlCol="0">
            <a:noAutofit/>
          </a:bodyPr>
          <a:lstStyle/>
          <a:p>
            <a:pPr marL="285750" indent="-285750">
              <a:buFont typeface="Arial" panose="020B0604020202020204" pitchFamily="34" charset="0"/>
              <a:buChar char="•"/>
            </a:pPr>
            <a:r>
              <a:rPr lang="en-US" dirty="0"/>
              <a:t>Which of the three types of animals (bird, ebat, or nebat) is the reference type in this model?</a:t>
            </a:r>
          </a:p>
        </p:txBody>
      </p:sp>
      <p:sp>
        <p:nvSpPr>
          <p:cNvPr id="39" name="TextBox 38">
            <a:extLst>
              <a:ext uri="{FF2B5EF4-FFF2-40B4-BE49-F238E27FC236}">
                <a16:creationId xmlns:a16="http://schemas.microsoft.com/office/drawing/2014/main" id="{6BBAECF6-BE49-412B-A686-D5EAE049E3B0}"/>
              </a:ext>
            </a:extLst>
          </p:cNvPr>
          <p:cNvSpPr txBox="1"/>
          <p:nvPr/>
        </p:nvSpPr>
        <p:spPr>
          <a:xfrm>
            <a:off x="3957461" y="5517839"/>
            <a:ext cx="3972278" cy="646331"/>
          </a:xfrm>
          <a:prstGeom prst="rect">
            <a:avLst/>
          </a:prstGeom>
          <a:noFill/>
        </p:spPr>
        <p:txBody>
          <a:bodyPr wrap="square" rtlCol="0">
            <a:noAutofit/>
          </a:bodyPr>
          <a:lstStyle/>
          <a:p>
            <a:r>
              <a:rPr lang="en-US" dirty="0"/>
              <a:t>Nebat</a:t>
            </a:r>
          </a:p>
          <a:p>
            <a:r>
              <a:rPr lang="en-US" dirty="0"/>
              <a:t>It occurs when ebat = 0 and bird = 0.</a:t>
            </a:r>
          </a:p>
        </p:txBody>
      </p:sp>
    </p:spTree>
    <p:extLst>
      <p:ext uri="{BB962C8B-B14F-4D97-AF65-F5344CB8AC3E}">
        <p14:creationId xmlns:p14="http://schemas.microsoft.com/office/powerpoint/2010/main" val="263233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6" grpId="0"/>
      <p:bldP spid="8" grpId="0" animBg="1"/>
      <p:bldP spid="14" grpId="0" animBg="1"/>
      <p:bldP spid="15" grpId="0" animBg="1"/>
      <p:bldP spid="16" grpId="0" animBg="1"/>
      <p:bldP spid="17" grpId="0" animBg="1"/>
      <p:bldP spid="38"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Echolocation!</a:t>
            </a:r>
          </a:p>
        </p:txBody>
      </p:sp>
      <p:sp>
        <p:nvSpPr>
          <p:cNvPr id="11" name="Content Placeholder 10"/>
          <p:cNvSpPr>
            <a:spLocks noGrp="1"/>
          </p:cNvSpPr>
          <p:nvPr>
            <p:ph idx="1"/>
          </p:nvPr>
        </p:nvSpPr>
        <p:spPr>
          <a:xfrm>
            <a:off x="124220" y="1484736"/>
            <a:ext cx="8915400" cy="1971378"/>
          </a:xfrm>
        </p:spPr>
        <p:txBody>
          <a:bodyPr/>
          <a:lstStyle/>
          <a:p>
            <a:r>
              <a:rPr lang="en-US" sz="1800" dirty="0"/>
              <a:t>QOI: Is there a difference in the in-flight energy expenditures among all three animals after body size is accounted for? Explore the possibility of unequal slopes.</a:t>
            </a:r>
          </a:p>
          <a:p>
            <a:r>
              <a:rPr lang="en-US" sz="1800" dirty="0"/>
              <a:t>In order to answer this question, it will help first to test if all the regression lines are parallel (if the slopes are equal). If they are, then we can check for a difference in energy expenditure across all body sizes simultaneously by looking at the intercept. See Display 10.5 on page 276.</a:t>
            </a:r>
          </a:p>
        </p:txBody>
      </p:sp>
      <p:pic>
        <p:nvPicPr>
          <p:cNvPr id="4" name="Picture 3"/>
          <p:cNvPicPr>
            <a:picLocks noChangeAspect="1"/>
          </p:cNvPicPr>
          <p:nvPr/>
        </p:nvPicPr>
        <p:blipFill>
          <a:blip r:embed="rId2"/>
          <a:stretch>
            <a:fillRect/>
          </a:stretch>
        </p:blipFill>
        <p:spPr>
          <a:xfrm>
            <a:off x="9039620" y="1600204"/>
            <a:ext cx="2542780" cy="1375602"/>
          </a:xfrm>
          <a:prstGeom prst="rect">
            <a:avLst/>
          </a:prstGeom>
        </p:spPr>
      </p:pic>
      <p:pic>
        <p:nvPicPr>
          <p:cNvPr id="3" name="Picture 2">
            <a:extLst>
              <a:ext uri="{FF2B5EF4-FFF2-40B4-BE49-F238E27FC236}">
                <a16:creationId xmlns:a16="http://schemas.microsoft.com/office/drawing/2014/main" id="{5A43A7C0-378D-5C4A-8B30-2F40BD04791C}"/>
              </a:ext>
            </a:extLst>
          </p:cNvPr>
          <p:cNvPicPr>
            <a:picLocks noChangeAspect="1"/>
          </p:cNvPicPr>
          <p:nvPr/>
        </p:nvPicPr>
        <p:blipFill>
          <a:blip r:embed="rId3"/>
          <a:stretch>
            <a:fillRect/>
          </a:stretch>
        </p:blipFill>
        <p:spPr>
          <a:xfrm>
            <a:off x="2451100" y="3657600"/>
            <a:ext cx="6464300" cy="299209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05C8E8-7922-CE45-A49B-272E8A21CD21}"/>
                  </a:ext>
                </a:extLst>
              </p:cNvPr>
              <p:cNvSpPr txBox="1"/>
              <p:nvPr/>
            </p:nvSpPr>
            <p:spPr>
              <a:xfrm>
                <a:off x="1638300" y="3422809"/>
                <a:ext cx="8915400" cy="24622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2</m:t>
                          </m:r>
                        </m:sub>
                      </m:sSub>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3</m:t>
                          </m:r>
                        </m:sub>
                      </m:sSub>
                      <m:r>
                        <a:rPr lang="en-US" sz="1600" i="1">
                          <a:latin typeface="Cambria Math" charset="0"/>
                          <a:ea typeface="Cambria Math" charset="0"/>
                          <a:cs typeface="Cambria Math" charset="0"/>
                        </a:rPr>
                        <m:t>𝑒𝑏𝑎𝑡</m:t>
                      </m:r>
                    </m:oMath>
                  </m:oMathPara>
                </a14:m>
                <a:endParaRPr lang="en-US" sz="1600" i="1" dirty="0"/>
              </a:p>
            </p:txBody>
          </p:sp>
        </mc:Choice>
        <mc:Fallback xmlns="">
          <p:sp>
            <p:nvSpPr>
              <p:cNvPr id="18" name="TextBox 17">
                <a:extLst>
                  <a:ext uri="{FF2B5EF4-FFF2-40B4-BE49-F238E27FC236}">
                    <a16:creationId xmlns:a16="http://schemas.microsoft.com/office/drawing/2014/main" id="{1305C8E8-7922-CE45-A49B-272E8A21CD21}"/>
                  </a:ext>
                </a:extLst>
              </p:cNvPr>
              <p:cNvSpPr txBox="1">
                <a:spLocks noRot="1" noChangeAspect="1" noMove="1" noResize="1" noEditPoints="1" noAdjustHandles="1" noChangeArrowheads="1" noChangeShapeType="1" noTextEdit="1"/>
              </p:cNvSpPr>
              <p:nvPr/>
            </p:nvSpPr>
            <p:spPr>
              <a:xfrm>
                <a:off x="1638300" y="3422809"/>
                <a:ext cx="8915400" cy="246221"/>
              </a:xfrm>
              <a:prstGeom prst="rect">
                <a:avLst/>
              </a:prstGeom>
              <a:blipFill>
                <a:blip r:embed="rId4"/>
                <a:stretch>
                  <a:fillRect t="-5000" b="-45000"/>
                </a:stretch>
              </a:blipFill>
            </p:spPr>
            <p:txBody>
              <a:bodyPr/>
              <a:lstStyle/>
              <a:p>
                <a:r>
                  <a:rPr lang="en-US">
                    <a:noFill/>
                  </a:rPr>
                  <a:t> </a:t>
                </a:r>
              </a:p>
            </p:txBody>
          </p:sp>
        </mc:Fallback>
      </mc:AlternateContent>
    </p:spTree>
    <p:extLst>
      <p:ext uri="{BB962C8B-B14F-4D97-AF65-F5344CB8AC3E}">
        <p14:creationId xmlns:p14="http://schemas.microsoft.com/office/powerpoint/2010/main" val="20901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Regression</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771" y="1511917"/>
            <a:ext cx="5150459" cy="389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724" y="1511917"/>
            <a:ext cx="1534951" cy="4968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67000" y="5561403"/>
            <a:ext cx="7391400" cy="723275"/>
          </a:xfrm>
          <a:prstGeom prst="rect">
            <a:avLst/>
          </a:prstGeom>
          <a:noFill/>
        </p:spPr>
        <p:txBody>
          <a:bodyPr wrap="square" rtlCol="0">
            <a:noAutofit/>
          </a:bodyPr>
          <a:lstStyle/>
          <a:p>
            <a:pPr>
              <a:spcBef>
                <a:spcPts val="600"/>
              </a:spcBef>
            </a:pPr>
            <a:r>
              <a:rPr lang="en-US" dirty="0"/>
              <a:t>Beautiful look at no evidence against normally distributed data per age</a:t>
            </a:r>
          </a:p>
          <a:p>
            <a:pPr algn="ctr">
              <a:spcBef>
                <a:spcPts val="600"/>
              </a:spcBef>
            </a:pPr>
            <a:r>
              <a:rPr lang="en-US" dirty="0"/>
              <a:t>Also great look at constant standard deviation per age</a:t>
            </a:r>
          </a:p>
        </p:txBody>
      </p:sp>
    </p:spTree>
    <p:extLst>
      <p:ext uri="{BB962C8B-B14F-4D97-AF65-F5344CB8AC3E}">
        <p14:creationId xmlns:p14="http://schemas.microsoft.com/office/powerpoint/2010/main" val="15230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Where to Find Adjusted R</a:t>
            </a:r>
            <a:r>
              <a:rPr lang="en-US" sz="4000" baseline="30000" dirty="0"/>
              <a:t>2</a:t>
            </a:r>
            <a:r>
              <a:rPr lang="en-US" sz="4000" dirty="0"/>
              <a:t> in PROC GLM</a:t>
            </a:r>
          </a:p>
        </p:txBody>
      </p:sp>
      <p:pic>
        <p:nvPicPr>
          <p:cNvPr id="4" name="Picture 3"/>
          <p:cNvPicPr>
            <a:picLocks noChangeAspect="1"/>
          </p:cNvPicPr>
          <p:nvPr/>
        </p:nvPicPr>
        <p:blipFill>
          <a:blip r:embed="rId3"/>
          <a:stretch>
            <a:fillRect/>
          </a:stretch>
        </p:blipFill>
        <p:spPr>
          <a:xfrm>
            <a:off x="5638093" y="1905000"/>
            <a:ext cx="4564923" cy="4572000"/>
          </a:xfrm>
          <a:prstGeom prst="rect">
            <a:avLst/>
          </a:prstGeom>
        </p:spPr>
      </p:pic>
      <p:sp>
        <p:nvSpPr>
          <p:cNvPr id="5" name="Rectangle 4"/>
          <p:cNvSpPr/>
          <p:nvPr/>
        </p:nvSpPr>
        <p:spPr>
          <a:xfrm>
            <a:off x="9010650" y="5906088"/>
            <a:ext cx="773906" cy="1166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609600" y="3740175"/>
            <a:ext cx="4191001" cy="905765"/>
          </a:xfrm>
          <a:prstGeom prst="rect">
            <a:avLst/>
          </a:prstGeom>
        </p:spPr>
      </p:pic>
      <p:sp>
        <p:nvSpPr>
          <p:cNvPr id="7" name="Rectangle 6"/>
          <p:cNvSpPr/>
          <p:nvPr/>
        </p:nvSpPr>
        <p:spPr>
          <a:xfrm>
            <a:off x="2781300" y="3740176"/>
            <a:ext cx="1234440" cy="2632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D6B84C-7E4F-A046-A81C-5D32878DC1AB}"/>
                  </a:ext>
                </a:extLst>
              </p:cNvPr>
              <p:cNvSpPr txBox="1"/>
              <p:nvPr/>
            </p:nvSpPr>
            <p:spPr>
              <a:xfrm>
                <a:off x="1638300" y="1475605"/>
                <a:ext cx="8915400" cy="24622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2</m:t>
                          </m:r>
                        </m:sub>
                      </m:sSub>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3</m:t>
                          </m:r>
                        </m:sub>
                      </m:sSub>
                      <m:r>
                        <a:rPr lang="en-US" sz="1600" i="1">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𝑒𝑏𝑎𝑡</m:t>
                      </m:r>
                    </m:oMath>
                  </m:oMathPara>
                </a14:m>
                <a:endParaRPr lang="en-US" sz="1600" i="1" dirty="0"/>
              </a:p>
            </p:txBody>
          </p:sp>
        </mc:Choice>
        <mc:Fallback xmlns="">
          <p:sp>
            <p:nvSpPr>
              <p:cNvPr id="8" name="TextBox 7">
                <a:extLst>
                  <a:ext uri="{FF2B5EF4-FFF2-40B4-BE49-F238E27FC236}">
                    <a16:creationId xmlns:a16="http://schemas.microsoft.com/office/drawing/2014/main" id="{1FD6B84C-7E4F-A046-A81C-5D32878DC1AB}"/>
                  </a:ext>
                </a:extLst>
              </p:cNvPr>
              <p:cNvSpPr txBox="1">
                <a:spLocks noRot="1" noChangeAspect="1" noMove="1" noResize="1" noEditPoints="1" noAdjustHandles="1" noChangeArrowheads="1" noChangeShapeType="1" noTextEdit="1"/>
              </p:cNvSpPr>
              <p:nvPr/>
            </p:nvSpPr>
            <p:spPr>
              <a:xfrm>
                <a:off x="1638300" y="1475605"/>
                <a:ext cx="8915400" cy="246221"/>
              </a:xfrm>
              <a:prstGeom prst="rect">
                <a:avLst/>
              </a:prstGeom>
              <a:blipFill>
                <a:blip r:embed="rId5"/>
                <a:stretch>
                  <a:fillRect t="-5000" b="-40000"/>
                </a:stretch>
              </a:blipFill>
            </p:spPr>
            <p:txBody>
              <a:bodyPr/>
              <a:lstStyle/>
              <a:p>
                <a:r>
                  <a:rPr lang="en-US">
                    <a:noFill/>
                  </a:rPr>
                  <a:t> </a:t>
                </a:r>
              </a:p>
            </p:txBody>
          </p:sp>
        </mc:Fallback>
      </mc:AlternateContent>
    </p:spTree>
    <p:extLst>
      <p:ext uri="{BB962C8B-B14F-4D97-AF65-F5344CB8AC3E}">
        <p14:creationId xmlns:p14="http://schemas.microsoft.com/office/powerpoint/2010/main" val="308949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Bat Echolocation Problem</a:t>
            </a:r>
          </a:p>
        </p:txBody>
      </p:sp>
      <mc:AlternateContent xmlns:mc="http://schemas.openxmlformats.org/markup-compatibility/2006" xmlns:a14="http://schemas.microsoft.com/office/drawing/2010/main">
        <mc:Choice Requires="a14">
          <p:sp>
            <p:nvSpPr>
              <p:cNvPr id="4" name="TextBox 3"/>
              <p:cNvSpPr txBox="1"/>
              <p:nvPr/>
            </p:nvSpPr>
            <p:spPr>
              <a:xfrm>
                <a:off x="4934368" y="1488757"/>
                <a:ext cx="2323265" cy="43088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𝐻</m:t>
                      </m:r>
                      <m:r>
                        <a:rPr lang="en-US" sz="1400" b="0" i="1" baseline="-25000" smtClean="0">
                          <a:latin typeface="Cambria Math" panose="02040503050406030204" pitchFamily="18" charset="0"/>
                        </a:rPr>
                        <m:t>0</m:t>
                      </m:r>
                      <m:r>
                        <a:rPr lang="en-US" sz="1400" i="1">
                          <a:latin typeface="Cambria Math" charset="0"/>
                        </a:rPr>
                        <m:t>:</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4</m:t>
                          </m:r>
                        </m:sub>
                      </m:sSub>
                      <m:r>
                        <a:rPr lang="en-US" sz="1400" i="1">
                          <a:latin typeface="Cambria Math" charset="0"/>
                          <a:ea typeface="Cambria Math" charset="0"/>
                          <a:cs typeface="Cambria Math" charset="0"/>
                        </a:rPr>
                        <m:t>=</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5</m:t>
                          </m:r>
                        </m:sub>
                      </m:sSub>
                      <m:r>
                        <a:rPr lang="en-US" sz="1400" i="1">
                          <a:latin typeface="Cambria Math" charset="0"/>
                          <a:ea typeface="Cambria Math" charset="0"/>
                          <a:cs typeface="Cambria Math" charset="0"/>
                        </a:rPr>
                        <m:t>=0 </m:t>
                      </m:r>
                    </m:oMath>
                  </m:oMathPara>
                </a14:m>
                <a:endParaRPr lang="en-US" sz="140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𝐻𝑎</m:t>
                      </m:r>
                      <m:r>
                        <a:rPr lang="en-US" sz="1400" i="1">
                          <a:latin typeface="Cambria Math" charset="0"/>
                          <a:ea typeface="Cambria Math" charset="0"/>
                          <a:cs typeface="Cambria Math" charset="0"/>
                        </a:rPr>
                        <m:t>:</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4</m:t>
                          </m:r>
                        </m:sub>
                      </m:sSub>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𝑎𝑛𝑑</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5</m:t>
                          </m:r>
                        </m:sub>
                      </m:sSub>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𝑎𝑟𝑒</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𝑛𝑜𝑡</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𝑏𝑜𝑡h</m:t>
                      </m:r>
                      <m:r>
                        <a:rPr lang="en-US" sz="1400" i="1">
                          <a:latin typeface="Cambria Math" charset="0"/>
                          <a:ea typeface="Cambria Math" charset="0"/>
                          <a:cs typeface="Cambria Math" charset="0"/>
                        </a:rPr>
                        <m:t> 0</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934368" y="1488757"/>
                <a:ext cx="2323265" cy="430887"/>
              </a:xfrm>
              <a:prstGeom prst="rect">
                <a:avLst/>
              </a:prstGeom>
              <a:blipFill>
                <a:blip r:embed="rId3"/>
                <a:stretch>
                  <a:fillRect l="-262" b="-16901"/>
                </a:stretch>
              </a:blipFill>
            </p:spPr>
            <p:txBody>
              <a:bodyPr/>
              <a:lstStyle/>
              <a:p>
                <a:r>
                  <a:rPr lang="en-US">
                    <a:noFill/>
                  </a:rPr>
                  <a:t> </a:t>
                </a:r>
              </a:p>
            </p:txBody>
          </p:sp>
        </mc:Fallback>
      </mc:AlternateContent>
      <p:pic>
        <p:nvPicPr>
          <p:cNvPr id="5" name="Picture 4"/>
          <p:cNvPicPr>
            <a:picLocks noChangeAspect="1"/>
          </p:cNvPicPr>
          <p:nvPr/>
        </p:nvPicPr>
        <p:blipFill rotWithShape="1">
          <a:blip r:embed="rId4"/>
          <a:srcRect l="959" t="4884" r="772" b="2071"/>
          <a:stretch/>
        </p:blipFill>
        <p:spPr>
          <a:xfrm>
            <a:off x="2213976" y="2711015"/>
            <a:ext cx="4023105" cy="986224"/>
          </a:xfrm>
          <a:prstGeom prst="rect">
            <a:avLst/>
          </a:prstGeom>
        </p:spPr>
      </p:pic>
      <p:sp>
        <p:nvSpPr>
          <p:cNvPr id="8" name="TextBox 7"/>
          <p:cNvSpPr txBox="1"/>
          <p:nvPr/>
        </p:nvSpPr>
        <p:spPr>
          <a:xfrm>
            <a:off x="3486452" y="4418279"/>
            <a:ext cx="1478153" cy="307777"/>
          </a:xfrm>
          <a:prstGeom prst="rect">
            <a:avLst/>
          </a:prstGeom>
          <a:noFill/>
        </p:spPr>
        <p:txBody>
          <a:bodyPr wrap="square" rtlCol="0">
            <a:noAutofit/>
          </a:bodyPr>
          <a:lstStyle/>
          <a:p>
            <a:pPr algn="ctr"/>
            <a:r>
              <a:rPr lang="en-US" sz="1400" dirty="0"/>
              <a:t>Reduced Model</a:t>
            </a:r>
          </a:p>
        </p:txBody>
      </p:sp>
      <p:sp>
        <p:nvSpPr>
          <p:cNvPr id="6" name="TextBox 5"/>
          <p:cNvSpPr txBox="1"/>
          <p:nvPr/>
        </p:nvSpPr>
        <p:spPr>
          <a:xfrm>
            <a:off x="3689198" y="2322968"/>
            <a:ext cx="1072661" cy="307777"/>
          </a:xfrm>
          <a:prstGeom prst="rect">
            <a:avLst/>
          </a:prstGeom>
          <a:noFill/>
        </p:spPr>
        <p:txBody>
          <a:bodyPr wrap="square" rtlCol="0">
            <a:noAutofit/>
          </a:bodyPr>
          <a:lstStyle/>
          <a:p>
            <a:pPr algn="ctr"/>
            <a:r>
              <a:rPr lang="en-US" sz="1400" dirty="0"/>
              <a:t>Full Model</a:t>
            </a:r>
          </a:p>
        </p:txBody>
      </p:sp>
      <p:pic>
        <p:nvPicPr>
          <p:cNvPr id="7" name="Picture 6"/>
          <p:cNvPicPr>
            <a:picLocks noChangeAspect="1"/>
          </p:cNvPicPr>
          <p:nvPr/>
        </p:nvPicPr>
        <p:blipFill>
          <a:blip r:embed="rId5"/>
          <a:stretch>
            <a:fillRect/>
          </a:stretch>
        </p:blipFill>
        <p:spPr>
          <a:xfrm>
            <a:off x="2150549" y="4775904"/>
            <a:ext cx="4149959" cy="105994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200150" y="2048925"/>
                <a:ext cx="8788060" cy="215444"/>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𝜇</m:t>
                      </m:r>
                      <m:d>
                        <m:dPr>
                          <m:begChr m:val="{"/>
                          <m:endChr m:val="|"/>
                          <m:ctrlPr>
                            <a:rPr lang="en-US" sz="1400" i="1">
                              <a:latin typeface="Cambria Math" panose="02040503050406030204" pitchFamily="18" charset="0"/>
                              <a:ea typeface="Cambria Math" charset="0"/>
                              <a:cs typeface="Cambria Math" charset="0"/>
                            </a:rPr>
                          </m:ctrlPr>
                        </m:dPr>
                        <m:e>
                          <m:r>
                            <a:rPr lang="en-US" sz="1400" i="1">
                              <a:latin typeface="Cambria Math" charset="0"/>
                              <a:ea typeface="Cambria Math" charset="0"/>
                              <a:cs typeface="Cambria Math" charset="0"/>
                            </a:rPr>
                            <m:t>𝑙𝑒𝑛𝑒𝑟</m:t>
                          </m:r>
                          <m:r>
                            <a:rPr lang="en-US" sz="1400" i="1">
                              <a:latin typeface="Cambria Math" panose="02040503050406030204" pitchFamily="18" charset="0"/>
                              <a:ea typeface="Cambria Math" charset="0"/>
                              <a:cs typeface="Cambria Math" charset="0"/>
                            </a:rPr>
                            <m:t>𝑔</m:t>
                          </m:r>
                          <m:r>
                            <a:rPr lang="en-US" sz="1400" i="1">
                              <a:latin typeface="Cambria Math" charset="0"/>
                              <a:ea typeface="Cambria Math" charset="0"/>
                              <a:cs typeface="Cambria Math" charset="0"/>
                            </a:rPr>
                            <m:t>𝑦</m:t>
                          </m:r>
                          <m:r>
                            <a:rPr lang="en-US" sz="1400" i="1">
                              <a:latin typeface="Cambria Math" charset="0"/>
                              <a:ea typeface="Cambria Math" charset="0"/>
                              <a:cs typeface="Cambria Math" charset="0"/>
                            </a:rPr>
                            <m:t> </m:t>
                          </m:r>
                        </m:e>
                      </m:d>
                      <m:r>
                        <a:rPr lang="en-US" sz="1400" i="1">
                          <a:latin typeface="Cambria Math" charset="0"/>
                          <a:ea typeface="Cambria Math" charset="0"/>
                          <a:cs typeface="Cambria Math" charset="0"/>
                        </a:rPr>
                        <m:t>𝑙𝑚𝑎𝑠𝑠</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𝑇𝑌𝑃𝐸</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0</m:t>
                          </m:r>
                        </m:sub>
                      </m:sSub>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1</m:t>
                          </m:r>
                        </m:sub>
                      </m:sSub>
                      <m:r>
                        <a:rPr lang="en-US" sz="1400" i="1">
                          <a:latin typeface="Cambria Math" charset="0"/>
                          <a:ea typeface="Cambria Math" charset="0"/>
                          <a:cs typeface="Cambria Math" charset="0"/>
                        </a:rPr>
                        <m:t>𝑙𝑚𝑎𝑠𝑠</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2</m:t>
                          </m:r>
                        </m:sub>
                      </m:sSub>
                      <m:r>
                        <a:rPr lang="en-US" sz="1400" i="1">
                          <a:latin typeface="Cambria Math" charset="0"/>
                          <a:ea typeface="Cambria Math" charset="0"/>
                          <a:cs typeface="Cambria Math" charset="0"/>
                        </a:rPr>
                        <m:t>𝑏𝑖𝑟𝑑</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3</m:t>
                          </m:r>
                        </m:sub>
                      </m:sSub>
                      <m:r>
                        <a:rPr lang="en-US" sz="1400" i="1">
                          <a:latin typeface="Cambria Math" charset="0"/>
                          <a:ea typeface="Cambria Math" charset="0"/>
                          <a:cs typeface="Cambria Math" charset="0"/>
                        </a:rPr>
                        <m:t>𝑒𝑏𝑎𝑡</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4</m:t>
                          </m:r>
                        </m:sub>
                      </m:sSub>
                      <m:r>
                        <a:rPr lang="en-US" sz="1400" i="1">
                          <a:latin typeface="Cambria Math" charset="0"/>
                          <a:ea typeface="Cambria Math" charset="0"/>
                          <a:cs typeface="Cambria Math" charset="0"/>
                        </a:rPr>
                        <m:t>𝑙𝑚𝑎𝑠𝑠</m:t>
                      </m:r>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𝑏𝑖𝑟𝑑</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5</m:t>
                          </m:r>
                        </m:sub>
                      </m:sSub>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𝑙𝑚𝑎𝑠𝑠</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𝑒𝑏𝑎𝑡</m:t>
                      </m:r>
                    </m:oMath>
                  </m:oMathPara>
                </a14:m>
                <a:endParaRPr lang="en-US" sz="14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1200150" y="2048925"/>
                <a:ext cx="8788060" cy="215444"/>
              </a:xfrm>
              <a:prstGeom prst="rect">
                <a:avLst/>
              </a:prstGeom>
              <a:blipFill>
                <a:blip r:embed="rId6"/>
                <a:stretch>
                  <a:fillRect b="-371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511300" y="4117116"/>
                <a:ext cx="5462588" cy="215444"/>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𝜇</m:t>
                      </m:r>
                      <m:d>
                        <m:dPr>
                          <m:begChr m:val="{"/>
                          <m:endChr m:val="|"/>
                          <m:ctrlPr>
                            <a:rPr lang="en-US" sz="1400" i="1">
                              <a:latin typeface="Cambria Math" panose="02040503050406030204" pitchFamily="18" charset="0"/>
                              <a:ea typeface="Cambria Math" charset="0"/>
                              <a:cs typeface="Cambria Math" charset="0"/>
                            </a:rPr>
                          </m:ctrlPr>
                        </m:dPr>
                        <m:e>
                          <m:r>
                            <a:rPr lang="en-US" sz="1400" i="1">
                              <a:latin typeface="Cambria Math" charset="0"/>
                              <a:ea typeface="Cambria Math" charset="0"/>
                              <a:cs typeface="Cambria Math" charset="0"/>
                            </a:rPr>
                            <m:t>𝑙𝑒𝑛𝑒𝑟</m:t>
                          </m:r>
                          <m:r>
                            <a:rPr lang="en-US" sz="1400" i="1">
                              <a:latin typeface="Cambria Math" panose="02040503050406030204" pitchFamily="18" charset="0"/>
                              <a:ea typeface="Cambria Math" charset="0"/>
                              <a:cs typeface="Cambria Math" charset="0"/>
                            </a:rPr>
                            <m:t>𝑔</m:t>
                          </m:r>
                          <m:r>
                            <a:rPr lang="en-US" sz="1400" i="1">
                              <a:latin typeface="Cambria Math" charset="0"/>
                              <a:ea typeface="Cambria Math" charset="0"/>
                              <a:cs typeface="Cambria Math" charset="0"/>
                            </a:rPr>
                            <m:t>𝑦</m:t>
                          </m:r>
                          <m:r>
                            <a:rPr lang="en-US" sz="1400" i="1">
                              <a:latin typeface="Cambria Math" charset="0"/>
                              <a:ea typeface="Cambria Math" charset="0"/>
                              <a:cs typeface="Cambria Math" charset="0"/>
                            </a:rPr>
                            <m:t> </m:t>
                          </m:r>
                        </m:e>
                      </m:d>
                      <m:r>
                        <a:rPr lang="en-US" sz="1400" i="1">
                          <a:latin typeface="Cambria Math" charset="0"/>
                          <a:ea typeface="Cambria Math" charset="0"/>
                          <a:cs typeface="Cambria Math" charset="0"/>
                        </a:rPr>
                        <m:t>𝑙𝑚𝑎𝑠𝑠</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𝑇𝑌𝑃𝐸</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0</m:t>
                          </m:r>
                        </m:sub>
                      </m:sSub>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1</m:t>
                          </m:r>
                        </m:sub>
                      </m:sSub>
                      <m:r>
                        <a:rPr lang="en-US" sz="1400" i="1">
                          <a:latin typeface="Cambria Math" charset="0"/>
                          <a:ea typeface="Cambria Math" charset="0"/>
                          <a:cs typeface="Cambria Math" charset="0"/>
                        </a:rPr>
                        <m:t>𝑙𝑚𝑎𝑠𝑠</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2</m:t>
                          </m:r>
                        </m:sub>
                      </m:sSub>
                      <m:r>
                        <a:rPr lang="en-US" sz="1400" i="1">
                          <a:latin typeface="Cambria Math" charset="0"/>
                          <a:ea typeface="Cambria Math" charset="0"/>
                          <a:cs typeface="Cambria Math" charset="0"/>
                        </a:rPr>
                        <m:t>𝑏𝑖𝑟𝑑</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3</m:t>
                          </m:r>
                        </m:sub>
                      </m:sSub>
                      <m:r>
                        <a:rPr lang="en-US" sz="1400" i="1">
                          <a:latin typeface="Cambria Math" charset="0"/>
                          <a:ea typeface="Cambria Math" charset="0"/>
                          <a:cs typeface="Cambria Math" charset="0"/>
                        </a:rPr>
                        <m:t>𝑒𝑏𝑎𝑡</m:t>
                      </m:r>
                    </m:oMath>
                  </m:oMathPara>
                </a14:m>
                <a:endParaRPr lang="en-US" sz="1400" i="1" dirty="0"/>
              </a:p>
            </p:txBody>
          </p:sp>
        </mc:Choice>
        <mc:Fallback xmlns="">
          <p:sp>
            <p:nvSpPr>
              <p:cNvPr id="10" name="TextBox 9"/>
              <p:cNvSpPr txBox="1">
                <a:spLocks noRot="1" noChangeAspect="1" noMove="1" noResize="1" noEditPoints="1" noAdjustHandles="1" noChangeArrowheads="1" noChangeShapeType="1" noTextEdit="1"/>
              </p:cNvSpPr>
              <p:nvPr/>
            </p:nvSpPr>
            <p:spPr>
              <a:xfrm>
                <a:off x="1511300" y="4117116"/>
                <a:ext cx="5462588" cy="215444"/>
              </a:xfrm>
              <a:prstGeom prst="rect">
                <a:avLst/>
              </a:prstGeom>
              <a:blipFill>
                <a:blip r:embed="rId7"/>
                <a:stretch>
                  <a:fillRect l="-223" b="-33333"/>
                </a:stretch>
              </a:blipFill>
            </p:spPr>
            <p:txBody>
              <a:bodyPr/>
              <a:lstStyle/>
              <a:p>
                <a:r>
                  <a:rPr lang="en-IN">
                    <a:noFill/>
                  </a:rPr>
                  <a:t> </a:t>
                </a:r>
              </a:p>
            </p:txBody>
          </p:sp>
        </mc:Fallback>
      </mc:AlternateContent>
      <p:pic>
        <p:nvPicPr>
          <p:cNvPr id="11" name="Picture 10"/>
          <p:cNvPicPr>
            <a:picLocks noChangeAspect="1"/>
          </p:cNvPicPr>
          <p:nvPr/>
        </p:nvPicPr>
        <p:blipFill rotWithShape="1">
          <a:blip r:embed="rId8"/>
          <a:srcRect l="4051" t="5472" r="2778" b="2741"/>
          <a:stretch/>
        </p:blipFill>
        <p:spPr>
          <a:xfrm>
            <a:off x="7246145" y="4418279"/>
            <a:ext cx="1935956" cy="1700581"/>
          </a:xfrm>
          <a:prstGeom prst="rect">
            <a:avLst/>
          </a:prstGeom>
        </p:spPr>
      </p:pic>
      <p:pic>
        <p:nvPicPr>
          <p:cNvPr id="12" name="Picture 11"/>
          <p:cNvPicPr>
            <a:picLocks noChangeAspect="1"/>
          </p:cNvPicPr>
          <p:nvPr/>
        </p:nvPicPr>
        <p:blipFill rotWithShape="1">
          <a:blip r:embed="rId9"/>
          <a:srcRect l="2547" t="4078" r="1853" b="2443"/>
          <a:stretch/>
        </p:blipFill>
        <p:spPr>
          <a:xfrm>
            <a:off x="7215188" y="2322968"/>
            <a:ext cx="1966912" cy="1705048"/>
          </a:xfrm>
          <a:prstGeom prst="rect">
            <a:avLst/>
          </a:prstGeom>
        </p:spPr>
      </p:pic>
      <p:sp>
        <p:nvSpPr>
          <p:cNvPr id="13" name="TextBox 12"/>
          <p:cNvSpPr txBox="1"/>
          <p:nvPr/>
        </p:nvSpPr>
        <p:spPr>
          <a:xfrm>
            <a:off x="368968" y="6247513"/>
            <a:ext cx="11201400" cy="523220"/>
          </a:xfrm>
          <a:prstGeom prst="rect">
            <a:avLst/>
          </a:prstGeom>
          <a:noFill/>
        </p:spPr>
        <p:txBody>
          <a:bodyPr wrap="square" rtlCol="0">
            <a:noAutofit/>
          </a:bodyPr>
          <a:lstStyle/>
          <a:p>
            <a:pPr algn="ctr"/>
            <a:r>
              <a:rPr lang="en-US" sz="1400" dirty="0"/>
              <a:t>The adjusted R</a:t>
            </a:r>
            <a:r>
              <a:rPr lang="en-US" sz="1400" baseline="30000" dirty="0"/>
              <a:t>2</a:t>
            </a:r>
            <a:r>
              <a:rPr lang="en-US" sz="1400" dirty="0"/>
              <a:t> favors the model without the interaction parameters. </a:t>
            </a:r>
          </a:p>
        </p:txBody>
      </p:sp>
      <p:sp>
        <p:nvSpPr>
          <p:cNvPr id="3" name="TextBox 2">
            <a:extLst>
              <a:ext uri="{FF2B5EF4-FFF2-40B4-BE49-F238E27FC236}">
                <a16:creationId xmlns:a16="http://schemas.microsoft.com/office/drawing/2014/main" id="{D79E694C-075C-444C-A605-9E061D1A6A28}"/>
              </a:ext>
            </a:extLst>
          </p:cNvPr>
          <p:cNvSpPr txBox="1"/>
          <p:nvPr/>
        </p:nvSpPr>
        <p:spPr>
          <a:xfrm>
            <a:off x="8477740" y="3660374"/>
            <a:ext cx="666260" cy="338554"/>
          </a:xfrm>
          <a:prstGeom prst="rect">
            <a:avLst/>
          </a:prstGeom>
          <a:noFill/>
          <a:ln w="6350">
            <a:solidFill>
              <a:srgbClr val="FF0000"/>
            </a:solidFill>
          </a:ln>
        </p:spPr>
        <p:txBody>
          <a:bodyPr wrap="square" rtlCol="0">
            <a:noAutofit/>
          </a:bodyPr>
          <a:lstStyle/>
          <a:p>
            <a:endParaRPr lang="en-US" sz="1600" dirty="0"/>
          </a:p>
        </p:txBody>
      </p:sp>
      <p:sp>
        <p:nvSpPr>
          <p:cNvPr id="14" name="TextBox 13">
            <a:extLst>
              <a:ext uri="{FF2B5EF4-FFF2-40B4-BE49-F238E27FC236}">
                <a16:creationId xmlns:a16="http://schemas.microsoft.com/office/drawing/2014/main" id="{C8AC5BDD-CB15-4272-AAF3-3DA5A87B26D3}"/>
              </a:ext>
            </a:extLst>
          </p:cNvPr>
          <p:cNvSpPr txBox="1"/>
          <p:nvPr/>
        </p:nvSpPr>
        <p:spPr>
          <a:xfrm>
            <a:off x="8450580" y="5780306"/>
            <a:ext cx="731520" cy="338554"/>
          </a:xfrm>
          <a:prstGeom prst="rect">
            <a:avLst/>
          </a:prstGeom>
          <a:noFill/>
          <a:ln w="6350">
            <a:solidFill>
              <a:srgbClr val="FF0000"/>
            </a:solidFill>
          </a:ln>
        </p:spPr>
        <p:txBody>
          <a:bodyPr wrap="square" rtlCol="0">
            <a:noAutofit/>
          </a:bodyPr>
          <a:lstStyle/>
          <a:p>
            <a:endParaRPr lang="en-US" sz="1600" dirty="0"/>
          </a:p>
        </p:txBody>
      </p:sp>
    </p:spTree>
    <p:extLst>
      <p:ext uri="{BB962C8B-B14F-4D97-AF65-F5344CB8AC3E}">
        <p14:creationId xmlns:p14="http://schemas.microsoft.com/office/powerpoint/2010/main" val="419364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478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1B6B-B4C9-DE45-B5DF-9442DB2E9883}"/>
              </a:ext>
            </a:extLst>
          </p:cNvPr>
          <p:cNvSpPr>
            <a:spLocks noGrp="1"/>
          </p:cNvSpPr>
          <p:nvPr>
            <p:ph type="ctrTitle"/>
          </p:nvPr>
        </p:nvSpPr>
        <p:spPr/>
        <p:txBody>
          <a:bodyPr/>
          <a:lstStyle/>
          <a:p>
            <a:r>
              <a:rPr lang="en-US" dirty="0"/>
              <a:t>Example Bat Echolocation</a:t>
            </a:r>
          </a:p>
        </p:txBody>
      </p:sp>
      <p:sp>
        <p:nvSpPr>
          <p:cNvPr id="5" name="Subtitle 4"/>
          <p:cNvSpPr>
            <a:spLocks noGrp="1"/>
          </p:cNvSpPr>
          <p:nvPr>
            <p:ph type="subTitle" idx="1"/>
          </p:nvPr>
        </p:nvSpPr>
        <p:spPr/>
        <p:txBody>
          <a:bodyPr/>
          <a:lstStyle/>
          <a:p>
            <a:r>
              <a:rPr lang="en-US" dirty="0"/>
              <a:t>Extra Sum of Squares Test</a:t>
            </a:r>
          </a:p>
        </p:txBody>
      </p:sp>
    </p:spTree>
    <p:extLst>
      <p:ext uri="{BB962C8B-B14F-4D97-AF65-F5344CB8AC3E}">
        <p14:creationId xmlns:p14="http://schemas.microsoft.com/office/powerpoint/2010/main" val="666763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Echolocation! Part I</a:t>
            </a:r>
          </a:p>
        </p:txBody>
      </p:sp>
      <p:sp>
        <p:nvSpPr>
          <p:cNvPr id="11" name="Content Placeholder 10"/>
          <p:cNvSpPr>
            <a:spLocks noGrp="1"/>
          </p:cNvSpPr>
          <p:nvPr>
            <p:ph idx="1"/>
          </p:nvPr>
        </p:nvSpPr>
        <p:spPr>
          <a:xfrm>
            <a:off x="609600" y="1600204"/>
            <a:ext cx="9301844" cy="1533333"/>
          </a:xfrm>
        </p:spPr>
        <p:txBody>
          <a:bodyPr/>
          <a:lstStyle/>
          <a:p>
            <a:r>
              <a:rPr lang="en-US" sz="1600" dirty="0"/>
              <a:t>QOI: Is there a difference in the in-flight energy expenditures </a:t>
            </a:r>
            <a:r>
              <a:rPr lang="en-US" sz="1600" b="1" dirty="0"/>
              <a:t>between echolocating and non echolocating bats </a:t>
            </a:r>
            <a:r>
              <a:rPr lang="en-US" sz="1600" dirty="0"/>
              <a:t>after body size is accounted for? Explore the possibility of unequal slopes.</a:t>
            </a:r>
          </a:p>
          <a:p>
            <a:r>
              <a:rPr lang="en-US" sz="1600" dirty="0"/>
              <a:t>In order to answer this question, it will help first to test if all the regression lines are parallel (if the slopes are equal). If they are, then we can check for a difference in energy expenditure across all body sizes simultaneously. See Display 10.5 on page 276.</a:t>
            </a:r>
          </a:p>
        </p:txBody>
      </p:sp>
      <p:pic>
        <p:nvPicPr>
          <p:cNvPr id="18" name="Picture 17"/>
          <p:cNvPicPr>
            <a:picLocks noChangeAspect="1"/>
          </p:cNvPicPr>
          <p:nvPr/>
        </p:nvPicPr>
        <p:blipFill>
          <a:blip r:embed="rId2"/>
          <a:stretch>
            <a:fillRect/>
          </a:stretch>
        </p:blipFill>
        <p:spPr>
          <a:xfrm>
            <a:off x="9911444" y="1600204"/>
            <a:ext cx="1670956" cy="90396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EA2058F-F7ED-C04F-BE82-DBE0B37D4908}"/>
                  </a:ext>
                </a:extLst>
              </p:cNvPr>
              <p:cNvSpPr txBox="1"/>
              <p:nvPr/>
            </p:nvSpPr>
            <p:spPr>
              <a:xfrm>
                <a:off x="1638300" y="3239030"/>
                <a:ext cx="8915400" cy="24622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2</m:t>
                          </m:r>
                        </m:sub>
                      </m:sSub>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3</m:t>
                          </m:r>
                        </m:sub>
                      </m:sSub>
                      <m:r>
                        <a:rPr lang="en-US" sz="1600" i="1">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𝑒𝑏𝑎𝑡</m:t>
                      </m:r>
                    </m:oMath>
                  </m:oMathPara>
                </a14:m>
                <a:endParaRPr lang="en-US" sz="1600" i="1" dirty="0"/>
              </a:p>
            </p:txBody>
          </p:sp>
        </mc:Choice>
        <mc:Fallback xmlns="">
          <p:sp>
            <p:nvSpPr>
              <p:cNvPr id="34" name="TextBox 33">
                <a:extLst>
                  <a:ext uri="{FF2B5EF4-FFF2-40B4-BE49-F238E27FC236}">
                    <a16:creationId xmlns:a16="http://schemas.microsoft.com/office/drawing/2014/main" id="{2EA2058F-F7ED-C04F-BE82-DBE0B37D4908}"/>
                  </a:ext>
                </a:extLst>
              </p:cNvPr>
              <p:cNvSpPr txBox="1">
                <a:spLocks noRot="1" noChangeAspect="1" noMove="1" noResize="1" noEditPoints="1" noAdjustHandles="1" noChangeArrowheads="1" noChangeShapeType="1" noTextEdit="1"/>
              </p:cNvSpPr>
              <p:nvPr/>
            </p:nvSpPr>
            <p:spPr>
              <a:xfrm>
                <a:off x="1638300" y="3239030"/>
                <a:ext cx="8915400" cy="246221"/>
              </a:xfrm>
              <a:prstGeom prst="rect">
                <a:avLst/>
              </a:prstGeom>
              <a:blipFill>
                <a:blip r:embed="rId3"/>
                <a:stretch>
                  <a:fillRect b="-38095"/>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039C33BA-FAF3-A14A-ABC0-AE73B4CC8F27}"/>
              </a:ext>
            </a:extLst>
          </p:cNvPr>
          <p:cNvPicPr>
            <a:picLocks noChangeAspect="1"/>
          </p:cNvPicPr>
          <p:nvPr/>
        </p:nvPicPr>
        <p:blipFill>
          <a:blip r:embed="rId4"/>
          <a:stretch>
            <a:fillRect/>
          </a:stretch>
        </p:blipFill>
        <p:spPr>
          <a:xfrm>
            <a:off x="2451100" y="3657600"/>
            <a:ext cx="6464300" cy="2992096"/>
          </a:xfrm>
          <a:prstGeom prst="rect">
            <a:avLst/>
          </a:prstGeom>
        </p:spPr>
      </p:pic>
    </p:spTree>
    <p:extLst>
      <p:ext uri="{BB962C8B-B14F-4D97-AF65-F5344CB8AC3E}">
        <p14:creationId xmlns:p14="http://schemas.microsoft.com/office/powerpoint/2010/main" val="160488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Echolocation!</a:t>
            </a:r>
          </a:p>
        </p:txBody>
      </p:sp>
      <p:sp>
        <p:nvSpPr>
          <p:cNvPr id="11" name="Content Placeholder 10"/>
          <p:cNvSpPr>
            <a:spLocks noGrp="1"/>
          </p:cNvSpPr>
          <p:nvPr>
            <p:ph idx="1"/>
          </p:nvPr>
        </p:nvSpPr>
        <p:spPr>
          <a:xfrm>
            <a:off x="124220" y="1484736"/>
            <a:ext cx="8915400" cy="1971378"/>
          </a:xfrm>
        </p:spPr>
        <p:txBody>
          <a:bodyPr/>
          <a:lstStyle/>
          <a:p>
            <a:r>
              <a:rPr lang="en-US" sz="1800" dirty="0"/>
              <a:t>QOI: Is there a difference in the in-flight energy expenditures among all three animals after body size is accounted for? Explore the possibility of unequal slopes.</a:t>
            </a:r>
          </a:p>
          <a:p>
            <a:r>
              <a:rPr lang="en-US" sz="1800" dirty="0"/>
              <a:t>In order to answer this question, it will help first to test if all the regression lines are parallel (if the slopes are equal). If they are, then we can check for a difference in energy expenditure across all body sizes simultaneously by looking at the intercept. See Display 10.5 on page 276.</a:t>
            </a:r>
          </a:p>
        </p:txBody>
      </p:sp>
      <p:pic>
        <p:nvPicPr>
          <p:cNvPr id="4" name="Picture 3"/>
          <p:cNvPicPr>
            <a:picLocks noChangeAspect="1"/>
          </p:cNvPicPr>
          <p:nvPr/>
        </p:nvPicPr>
        <p:blipFill>
          <a:blip r:embed="rId2"/>
          <a:stretch>
            <a:fillRect/>
          </a:stretch>
        </p:blipFill>
        <p:spPr>
          <a:xfrm>
            <a:off x="9039620" y="1600204"/>
            <a:ext cx="2542780" cy="1375602"/>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638300" y="3697392"/>
                <a:ext cx="8915400" cy="24622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2</m:t>
                          </m:r>
                        </m:sub>
                      </m:sSub>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3</m:t>
                          </m:r>
                        </m:sub>
                      </m:sSub>
                      <m:r>
                        <a:rPr lang="en-US" sz="1600" i="1">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𝑒𝑏𝑎𝑡</m:t>
                      </m:r>
                    </m:oMath>
                  </m:oMathPara>
                </a14:m>
                <a:endParaRPr lang="en-US" sz="1600" i="1" dirty="0"/>
              </a:p>
            </p:txBody>
          </p:sp>
        </mc:Choice>
        <mc:Fallback xmlns="">
          <p:sp>
            <p:nvSpPr>
              <p:cNvPr id="6" name="TextBox 5"/>
              <p:cNvSpPr txBox="1">
                <a:spLocks noRot="1" noChangeAspect="1" noMove="1" noResize="1" noEditPoints="1" noAdjustHandles="1" noChangeArrowheads="1" noChangeShapeType="1" noTextEdit="1"/>
              </p:cNvSpPr>
              <p:nvPr/>
            </p:nvSpPr>
            <p:spPr>
              <a:xfrm>
                <a:off x="1638300" y="3697392"/>
                <a:ext cx="8915400" cy="246221"/>
              </a:xfrm>
              <a:prstGeom prst="rect">
                <a:avLst/>
              </a:prstGeom>
              <a:blipFill>
                <a:blip r:embed="rId3"/>
                <a:stretch>
                  <a:fillRect b="-35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EE7BF99-17DA-4DE2-9E9A-D2B21216B7F5}"/>
              </a:ext>
            </a:extLst>
          </p:cNvPr>
          <p:cNvSpPr/>
          <p:nvPr/>
        </p:nvSpPr>
        <p:spPr>
          <a:xfrm>
            <a:off x="5943600" y="3657600"/>
            <a:ext cx="4572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97F4379-143C-48F5-8DB3-C75B3410D38E}"/>
              </a:ext>
            </a:extLst>
          </p:cNvPr>
          <p:cNvSpPr/>
          <p:nvPr/>
        </p:nvSpPr>
        <p:spPr>
          <a:xfrm>
            <a:off x="6781800" y="3657600"/>
            <a:ext cx="4572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1FDEFB9-6F6B-48F6-B283-07A96214B7EB}"/>
              </a:ext>
            </a:extLst>
          </p:cNvPr>
          <p:cNvSpPr/>
          <p:nvPr/>
        </p:nvSpPr>
        <p:spPr>
          <a:xfrm>
            <a:off x="10005932" y="3657600"/>
            <a:ext cx="509668"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D9A3D62-6450-40B6-99EB-879E64B8CA79}"/>
              </a:ext>
            </a:extLst>
          </p:cNvPr>
          <p:cNvSpPr/>
          <p:nvPr/>
        </p:nvSpPr>
        <p:spPr>
          <a:xfrm>
            <a:off x="8343900" y="3657600"/>
            <a:ext cx="4191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44A96B8-1471-4352-B1EF-8F2C008E8375}"/>
              </a:ext>
            </a:extLst>
          </p:cNvPr>
          <p:cNvSpPr txBox="1"/>
          <p:nvPr/>
        </p:nvSpPr>
        <p:spPr>
          <a:xfrm>
            <a:off x="3924300" y="4507468"/>
            <a:ext cx="4343400" cy="369332"/>
          </a:xfrm>
          <a:prstGeom prst="rect">
            <a:avLst/>
          </a:prstGeom>
          <a:noFill/>
          <a:ln w="19050">
            <a:solidFill>
              <a:srgbClr val="00B050"/>
            </a:solidFill>
          </a:ln>
        </p:spPr>
        <p:txBody>
          <a:bodyPr wrap="square" rtlCol="0">
            <a:noAutofit/>
          </a:bodyPr>
          <a:lstStyle/>
          <a:p>
            <a:r>
              <a:rPr lang="en-US" dirty="0"/>
              <a:t>Indicator variables for the variable TYPE </a:t>
            </a:r>
          </a:p>
        </p:txBody>
      </p:sp>
      <p:cxnSp>
        <p:nvCxnSpPr>
          <p:cNvPr id="19" name="Straight Arrow Connector 18">
            <a:extLst>
              <a:ext uri="{FF2B5EF4-FFF2-40B4-BE49-F238E27FC236}">
                <a16:creationId xmlns:a16="http://schemas.microsoft.com/office/drawing/2014/main" id="{D63559D9-A9E0-4E1F-926E-A2D2B548776A}"/>
              </a:ext>
            </a:extLst>
          </p:cNvPr>
          <p:cNvCxnSpPr>
            <a:cxnSpLocks/>
            <a:stCxn id="17" idx="0"/>
            <a:endCxn id="8" idx="2"/>
          </p:cNvCxnSpPr>
          <p:nvPr/>
        </p:nvCxnSpPr>
        <p:spPr>
          <a:xfrm flipV="1">
            <a:off x="6096000" y="3940914"/>
            <a:ext cx="76200" cy="566554"/>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80D842-CEF2-417D-BC53-C1ED4627EE77}"/>
              </a:ext>
            </a:extLst>
          </p:cNvPr>
          <p:cNvCxnSpPr>
            <a:cxnSpLocks/>
            <a:stCxn id="17" idx="0"/>
            <a:endCxn id="16" idx="1"/>
          </p:cNvCxnSpPr>
          <p:nvPr/>
        </p:nvCxnSpPr>
        <p:spPr>
          <a:xfrm flipV="1">
            <a:off x="6096000" y="3799257"/>
            <a:ext cx="2247900" cy="708211"/>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D64064-E6E3-4BAE-800A-AE425D7C3C40}"/>
              </a:ext>
            </a:extLst>
          </p:cNvPr>
          <p:cNvCxnSpPr>
            <a:cxnSpLocks/>
            <a:stCxn id="17" idx="0"/>
            <a:endCxn id="15" idx="1"/>
          </p:cNvCxnSpPr>
          <p:nvPr/>
        </p:nvCxnSpPr>
        <p:spPr>
          <a:xfrm flipV="1">
            <a:off x="6096000" y="3799257"/>
            <a:ext cx="3909932" cy="708211"/>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C25C52-19F5-4565-810F-2A428850C2E2}"/>
              </a:ext>
            </a:extLst>
          </p:cNvPr>
          <p:cNvCxnSpPr>
            <a:cxnSpLocks/>
            <a:stCxn id="17" idx="0"/>
            <a:endCxn id="14" idx="2"/>
          </p:cNvCxnSpPr>
          <p:nvPr/>
        </p:nvCxnSpPr>
        <p:spPr>
          <a:xfrm flipV="1">
            <a:off x="6096000" y="3940914"/>
            <a:ext cx="914400" cy="566554"/>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0398B7A-9958-408F-882E-FCC0A84B500B}"/>
              </a:ext>
            </a:extLst>
          </p:cNvPr>
          <p:cNvSpPr txBox="1"/>
          <p:nvPr/>
        </p:nvSpPr>
        <p:spPr>
          <a:xfrm>
            <a:off x="582386" y="5042438"/>
            <a:ext cx="10869935" cy="369332"/>
          </a:xfrm>
          <a:prstGeom prst="rect">
            <a:avLst/>
          </a:prstGeom>
          <a:noFill/>
        </p:spPr>
        <p:txBody>
          <a:bodyPr wrap="square" rtlCol="0">
            <a:noAutofit/>
          </a:bodyPr>
          <a:lstStyle/>
          <a:p>
            <a:pPr marL="285750" indent="-285750">
              <a:buFont typeface="Arial" panose="020B0604020202020204" pitchFamily="34" charset="0"/>
              <a:buChar char="•"/>
            </a:pPr>
            <a:r>
              <a:rPr lang="en-US" dirty="0"/>
              <a:t>Which of the three types of animals (bird, ebat, or nebat) is the reference type in this model?</a:t>
            </a:r>
          </a:p>
        </p:txBody>
      </p:sp>
      <p:sp>
        <p:nvSpPr>
          <p:cNvPr id="39" name="TextBox 38">
            <a:extLst>
              <a:ext uri="{FF2B5EF4-FFF2-40B4-BE49-F238E27FC236}">
                <a16:creationId xmlns:a16="http://schemas.microsoft.com/office/drawing/2014/main" id="{6BBAECF6-BE49-412B-A686-D5EAE049E3B0}"/>
              </a:ext>
            </a:extLst>
          </p:cNvPr>
          <p:cNvSpPr txBox="1"/>
          <p:nvPr/>
        </p:nvSpPr>
        <p:spPr>
          <a:xfrm>
            <a:off x="3957461" y="5517839"/>
            <a:ext cx="3972278" cy="646331"/>
          </a:xfrm>
          <a:prstGeom prst="rect">
            <a:avLst/>
          </a:prstGeom>
          <a:noFill/>
        </p:spPr>
        <p:txBody>
          <a:bodyPr wrap="square" rtlCol="0">
            <a:noAutofit/>
          </a:bodyPr>
          <a:lstStyle/>
          <a:p>
            <a:r>
              <a:rPr lang="en-US" dirty="0"/>
              <a:t>Nebat</a:t>
            </a:r>
          </a:p>
          <a:p>
            <a:r>
              <a:rPr lang="en-US" dirty="0"/>
              <a:t>It occurs when ebat = 0 and bird = 0.</a:t>
            </a:r>
          </a:p>
        </p:txBody>
      </p:sp>
    </p:spTree>
    <p:extLst>
      <p:ext uri="{BB962C8B-B14F-4D97-AF65-F5344CB8AC3E}">
        <p14:creationId xmlns:p14="http://schemas.microsoft.com/office/powerpoint/2010/main" val="319098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6" grpId="0"/>
      <p:bldP spid="8" grpId="0" animBg="1"/>
      <p:bldP spid="14" grpId="0" animBg="1"/>
      <p:bldP spid="15" grpId="0" animBg="1"/>
      <p:bldP spid="16" grpId="0" animBg="1"/>
      <p:bldP spid="17" grpId="0" animBg="1"/>
      <p:bldP spid="38"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Content Placeholder 4"/>
              <p:cNvSpPr txBox="1">
                <a:spLocks/>
              </p:cNvSpPr>
              <p:nvPr/>
            </p:nvSpPr>
            <p:spPr>
              <a:xfrm>
                <a:off x="468619" y="3283789"/>
                <a:ext cx="10972800" cy="1485257"/>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2400"/>
                  </a:spcBef>
                  <a:buFont typeface="Arial" charset="0"/>
                  <a:buNone/>
                </a:pPr>
                <a14:m>
                  <m:oMathPara xmlns:m="http://schemas.openxmlformats.org/officeDocument/2006/math">
                    <m:oMathParaPr>
                      <m:jc m:val="centerGroup"/>
                    </m:oMathParaPr>
                    <m:oMath xmlns:m="http://schemas.openxmlformats.org/officeDocument/2006/math">
                      <m:r>
                        <a:rPr lang="en-US" sz="1600">
                          <a:solidFill>
                            <a:srgbClr val="00B050"/>
                          </a:solidFill>
                          <a:latin typeface="Cambria Math" panose="02040503050406030204" pitchFamily="18" charset="0"/>
                        </a:rPr>
                        <m:t>𝜇</m:t>
                      </m:r>
                      <m:d>
                        <m:dPr>
                          <m:begChr m:val="{"/>
                          <m:endChr m:val="|"/>
                          <m:ctrlPr>
                            <a:rPr lang="en-US" sz="1600" i="1">
                              <a:solidFill>
                                <a:srgbClr val="00B050"/>
                              </a:solidFill>
                              <a:latin typeface="Cambria Math" panose="02040503050406030204" pitchFamily="18" charset="0"/>
                            </a:rPr>
                          </m:ctrlPr>
                        </m:dPr>
                        <m:e>
                          <m:r>
                            <a:rPr lang="en-US" sz="1600">
                              <a:solidFill>
                                <a:srgbClr val="00B050"/>
                              </a:solidFill>
                              <a:latin typeface="Cambria Math" panose="02040503050406030204" pitchFamily="18" charset="0"/>
                            </a:rPr>
                            <m:t>𝑙𝑒𝑛𝑒𝑟𝑔𝑦</m:t>
                          </m:r>
                          <m:r>
                            <a:rPr lang="en-US" sz="1600">
                              <a:solidFill>
                                <a:srgbClr val="00B050"/>
                              </a:solidFill>
                              <a:latin typeface="Cambria Math" panose="02040503050406030204" pitchFamily="18" charset="0"/>
                            </a:rPr>
                            <m:t> </m:t>
                          </m:r>
                        </m:e>
                      </m:d>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𝑇𝑌𝑃𝐸</m:t>
                      </m:r>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𝒆𝒃𝒂𝒕</m:t>
                      </m:r>
                      <m:r>
                        <a:rPr lang="en-US" sz="1600">
                          <a:solidFill>
                            <a:srgbClr val="00B050"/>
                          </a:solidFill>
                          <a:latin typeface="Cambria Math" panose="02040503050406030204" pitchFamily="18" charset="0"/>
                        </a:rPr>
                        <m:t>}= </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0</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3</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1</m:t>
                          </m:r>
                        </m:sub>
                      </m:sSub>
                      <m:r>
                        <a:rPr lang="en-US" sz="1600">
                          <a:solidFill>
                            <a:srgbClr val="00B050"/>
                          </a:solidFill>
                          <a:latin typeface="Cambria Math" panose="02040503050406030204" pitchFamily="18" charset="0"/>
                        </a:rPr>
                        <m:t>𝑙𝑚𝑎𝑠𝑠</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5</m:t>
                          </m:r>
                        </m:sub>
                      </m:sSub>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 </m:t>
                      </m:r>
                    </m:oMath>
                  </m:oMathPara>
                </a14:m>
                <a:endParaRPr lang="en-US" sz="1600" dirty="0">
                  <a:solidFill>
                    <a:srgbClr val="00B050"/>
                  </a:solidFill>
                </a:endParaRPr>
              </a:p>
              <a:p>
                <a:pPr marL="0" indent="0" algn="ctr">
                  <a:buFont typeface="Arial" charset="0"/>
                  <a:buNone/>
                </a:pPr>
                <a14:m>
                  <m:oMath xmlns:m="http://schemas.openxmlformats.org/officeDocument/2006/math">
                    <m:r>
                      <a:rPr lang="en-US" sz="1600">
                        <a:solidFill>
                          <a:srgbClr val="00B050"/>
                        </a:solidFill>
                        <a:latin typeface="Cambria Math" panose="02040503050406030204" pitchFamily="18" charset="0"/>
                      </a:rPr>
                      <m:t>𝜇</m:t>
                    </m:r>
                    <m:d>
                      <m:dPr>
                        <m:begChr m:val="{"/>
                        <m:endChr m:val="|"/>
                        <m:ctrlPr>
                          <a:rPr lang="en-US" sz="1600" i="1">
                            <a:solidFill>
                              <a:srgbClr val="00B050"/>
                            </a:solidFill>
                            <a:latin typeface="Cambria Math" panose="02040503050406030204" pitchFamily="18" charset="0"/>
                          </a:rPr>
                        </m:ctrlPr>
                      </m:dPr>
                      <m:e>
                        <m:r>
                          <a:rPr lang="en-US" sz="1600">
                            <a:solidFill>
                              <a:srgbClr val="00B050"/>
                            </a:solidFill>
                            <a:latin typeface="Cambria Math" panose="02040503050406030204" pitchFamily="18" charset="0"/>
                          </a:rPr>
                          <m:t>𝑙𝑒𝑛𝑒𝑟𝑔𝑦</m:t>
                        </m:r>
                        <m:r>
                          <a:rPr lang="en-US" sz="1600">
                            <a:solidFill>
                              <a:srgbClr val="00B050"/>
                            </a:solidFill>
                            <a:latin typeface="Cambria Math" panose="02040503050406030204" pitchFamily="18" charset="0"/>
                          </a:rPr>
                          <m:t> </m:t>
                        </m:r>
                      </m:e>
                    </m:d>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𝑇𝑌𝑃𝐸</m:t>
                    </m:r>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𝒆𝒃𝒂𝒕</m:t>
                    </m:r>
                    <m:r>
                      <a:rPr lang="en-US" sz="1600">
                        <a:solidFill>
                          <a:srgbClr val="00B050"/>
                        </a:solidFill>
                        <a:latin typeface="Cambria Math" panose="02040503050406030204" pitchFamily="18" charset="0"/>
                      </a:rPr>
                      <m:t>}=</m:t>
                    </m:r>
                    <m:d>
                      <m:dPr>
                        <m:ctrlPr>
                          <a:rPr lang="en-US" sz="1600" i="1">
                            <a:solidFill>
                              <a:srgbClr val="00B050"/>
                            </a:solidFill>
                            <a:latin typeface="Cambria Math" panose="02040503050406030204" pitchFamily="18" charset="0"/>
                          </a:rPr>
                        </m:ctrlPr>
                      </m:dPr>
                      <m:e>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0</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3</m:t>
                            </m:r>
                          </m:sub>
                        </m:sSub>
                      </m:e>
                    </m:d>
                    <m:r>
                      <a:rPr lang="en-US" sz="1600">
                        <a:solidFill>
                          <a:srgbClr val="00B050"/>
                        </a:solidFill>
                        <a:latin typeface="Cambria Math" panose="02040503050406030204" pitchFamily="18" charset="0"/>
                      </a:rPr>
                      <m:t>+(</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1</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5</m:t>
                        </m:r>
                      </m:sub>
                    </m:sSub>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𝑙𝑚𝑎𝑠𝑠</m:t>
                    </m:r>
                  </m:oMath>
                </a14:m>
                <a:r>
                  <a:rPr lang="en-US" sz="1600" dirty="0">
                    <a:solidFill>
                      <a:srgbClr val="00B050"/>
                    </a:solidFill>
                  </a:rPr>
                  <a:t>: slope = </a:t>
                </a:r>
                <a14:m>
                  <m:oMath xmlns:m="http://schemas.openxmlformats.org/officeDocument/2006/math">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𝜷</m:t>
                        </m:r>
                      </m:e>
                      <m:sub>
                        <m:r>
                          <a:rPr lang="en-US" sz="1600">
                            <a:solidFill>
                              <a:srgbClr val="00B050"/>
                            </a:solidFill>
                            <a:latin typeface="Cambria Math" panose="02040503050406030204" pitchFamily="18" charset="0"/>
                          </a:rPr>
                          <m:t>𝟏</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𝜷</m:t>
                        </m:r>
                      </m:e>
                      <m:sub>
                        <m:r>
                          <a:rPr lang="en-US" sz="1600">
                            <a:solidFill>
                              <a:srgbClr val="00B050"/>
                            </a:solidFill>
                            <a:latin typeface="Cambria Math" panose="02040503050406030204" pitchFamily="18" charset="0"/>
                          </a:rPr>
                          <m:t>𝟓</m:t>
                        </m:r>
                      </m:sub>
                    </m:sSub>
                  </m:oMath>
                </a14:m>
                <a:r>
                  <a:rPr lang="en-US" sz="1600" dirty="0">
                    <a:solidFill>
                      <a:srgbClr val="00B050"/>
                    </a:solidFill>
                  </a:rPr>
                  <a:t> </a:t>
                </a:r>
                <a:endParaRPr lang="en-US" sz="1600" dirty="0"/>
              </a:p>
              <a:p>
                <a:r>
                  <a:rPr lang="en-US" sz="1600" dirty="0">
                    <a:solidFill>
                      <a:srgbClr val="7030A0"/>
                    </a:solidFill>
                  </a:rPr>
                  <a:t>Type = bird occurs when ebat = 0 and bird = 1.</a:t>
                </a:r>
              </a:p>
              <a:p>
                <a:pPr marL="0" indent="0">
                  <a:buFont typeface="Arial" charset="0"/>
                  <a:buNone/>
                </a:pPr>
                <a14:m>
                  <m:oMathPara xmlns:m="http://schemas.openxmlformats.org/officeDocument/2006/math">
                    <m:oMathParaPr>
                      <m:jc m:val="centerGroup"/>
                    </m:oMathParaPr>
                    <m:oMath xmlns:m="http://schemas.openxmlformats.org/officeDocument/2006/math">
                      <m:r>
                        <a:rPr lang="en-US" sz="1600">
                          <a:solidFill>
                            <a:srgbClr val="7030A0"/>
                          </a:solidFill>
                          <a:latin typeface="Cambria Math" panose="02040503050406030204" pitchFamily="18" charset="0"/>
                        </a:rPr>
                        <m:t>𝜇</m:t>
                      </m:r>
                      <m:d>
                        <m:dPr>
                          <m:begChr m:val="{"/>
                          <m:endChr m:val="|"/>
                          <m:ctrlPr>
                            <a:rPr lang="en-US" sz="1600" i="1">
                              <a:solidFill>
                                <a:srgbClr val="7030A0"/>
                              </a:solidFill>
                              <a:latin typeface="Cambria Math" panose="02040503050406030204" pitchFamily="18" charset="0"/>
                            </a:rPr>
                          </m:ctrlPr>
                        </m:dPr>
                        <m:e>
                          <m:r>
                            <a:rPr lang="en-US" sz="1600">
                              <a:solidFill>
                                <a:srgbClr val="7030A0"/>
                              </a:solidFill>
                              <a:latin typeface="Cambria Math" panose="02040503050406030204" pitchFamily="18" charset="0"/>
                            </a:rPr>
                            <m:t>𝑙𝑒𝑛𝑒𝑟𝑔𝑦</m:t>
                          </m:r>
                          <m:r>
                            <a:rPr lang="en-US" sz="1600">
                              <a:solidFill>
                                <a:srgbClr val="7030A0"/>
                              </a:solidFill>
                              <a:latin typeface="Cambria Math" panose="02040503050406030204" pitchFamily="18" charset="0"/>
                            </a:rPr>
                            <m:t> </m:t>
                          </m:r>
                        </m:e>
                      </m:d>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𝑇𝑌𝑃𝐸</m:t>
                      </m:r>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𝒃𝒊𝒓𝒅</m:t>
                      </m:r>
                      <m:r>
                        <a:rPr lang="en-US" sz="1600">
                          <a:solidFill>
                            <a:srgbClr val="7030A0"/>
                          </a:solidFill>
                          <a:latin typeface="Cambria Math" panose="02040503050406030204" pitchFamily="18" charset="0"/>
                        </a:rPr>
                        <m:t>}= </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0</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1</m:t>
                          </m:r>
                        </m:sub>
                      </m:sSub>
                      <m:r>
                        <a:rPr lang="en-US" sz="1600">
                          <a:solidFill>
                            <a:srgbClr val="7030A0"/>
                          </a:solidFill>
                          <a:latin typeface="Cambria Math" panose="02040503050406030204" pitchFamily="18" charset="0"/>
                        </a:rPr>
                        <m:t>𝑙𝑚𝑎𝑠𝑠</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2</m:t>
                          </m:r>
                        </m:sub>
                      </m:sSub>
                      <m:r>
                        <a:rPr lang="en-US" sz="1600">
                          <a:solidFill>
                            <a:srgbClr val="7030A0"/>
                          </a:solidFill>
                          <a:latin typeface="Cambria Math" panose="02040503050406030204" pitchFamily="18" charset="0"/>
                        </a:rPr>
                        <m:t>∗1</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3</m:t>
                          </m:r>
                        </m:sub>
                      </m:sSub>
                      <m:r>
                        <a:rPr lang="en-US" sz="1600">
                          <a:solidFill>
                            <a:srgbClr val="7030A0"/>
                          </a:solidFill>
                          <a:latin typeface="Cambria Math" panose="02040503050406030204" pitchFamily="18" charset="0"/>
                        </a:rPr>
                        <m:t>∗0</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4</m:t>
                          </m:r>
                        </m:sub>
                      </m:sSub>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∗1</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5</m:t>
                          </m:r>
                        </m:sub>
                      </m:sSub>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 ∗0</m:t>
                      </m:r>
                    </m:oMath>
                  </m:oMathPara>
                </a14:m>
                <a:endParaRPr lang="en-US" sz="1600" dirty="0">
                  <a:solidFill>
                    <a:srgbClr val="7030A0"/>
                  </a:solidFill>
                </a:endParaRPr>
              </a:p>
              <a:p>
                <a:pPr marL="0" indent="0">
                  <a:buFont typeface="Arial" charset="0"/>
                  <a:buNone/>
                </a:pPr>
                <a14:m>
                  <m:oMathPara xmlns:m="http://schemas.openxmlformats.org/officeDocument/2006/math">
                    <m:oMathParaPr>
                      <m:jc m:val="centerGroup"/>
                    </m:oMathParaPr>
                    <m:oMath xmlns:m="http://schemas.openxmlformats.org/officeDocument/2006/math">
                      <m:r>
                        <a:rPr lang="en-US" sz="1600">
                          <a:solidFill>
                            <a:srgbClr val="7030A0"/>
                          </a:solidFill>
                          <a:latin typeface="Cambria Math" panose="02040503050406030204" pitchFamily="18" charset="0"/>
                        </a:rPr>
                        <m:t>𝜇</m:t>
                      </m:r>
                      <m:d>
                        <m:dPr>
                          <m:begChr m:val="{"/>
                          <m:endChr m:val="|"/>
                          <m:ctrlPr>
                            <a:rPr lang="en-US" sz="1600" i="1">
                              <a:solidFill>
                                <a:srgbClr val="7030A0"/>
                              </a:solidFill>
                              <a:latin typeface="Cambria Math" panose="02040503050406030204" pitchFamily="18" charset="0"/>
                            </a:rPr>
                          </m:ctrlPr>
                        </m:dPr>
                        <m:e>
                          <m:r>
                            <a:rPr lang="en-US" sz="1600">
                              <a:solidFill>
                                <a:srgbClr val="7030A0"/>
                              </a:solidFill>
                              <a:latin typeface="Cambria Math" panose="02040503050406030204" pitchFamily="18" charset="0"/>
                            </a:rPr>
                            <m:t>𝑙𝑒𝑛𝑒𝑟𝑔𝑦</m:t>
                          </m:r>
                          <m:r>
                            <a:rPr lang="en-US" sz="1600">
                              <a:solidFill>
                                <a:srgbClr val="7030A0"/>
                              </a:solidFill>
                              <a:latin typeface="Cambria Math" panose="02040503050406030204" pitchFamily="18" charset="0"/>
                            </a:rPr>
                            <m:t> </m:t>
                          </m:r>
                        </m:e>
                      </m:d>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𝑇𝑌𝑃𝐸</m:t>
                      </m:r>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𝒃𝒊𝒓𝒅</m:t>
                      </m:r>
                      <m:r>
                        <a:rPr lang="en-US" sz="1600">
                          <a:solidFill>
                            <a:srgbClr val="7030A0"/>
                          </a:solidFill>
                          <a:latin typeface="Cambria Math" panose="02040503050406030204" pitchFamily="18" charset="0"/>
                        </a:rPr>
                        <m:t>}= </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0</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1</m:t>
                          </m:r>
                        </m:sub>
                      </m:sSub>
                      <m:r>
                        <a:rPr lang="en-US" sz="1600">
                          <a:solidFill>
                            <a:srgbClr val="7030A0"/>
                          </a:solidFill>
                          <a:latin typeface="Cambria Math" panose="02040503050406030204" pitchFamily="18" charset="0"/>
                        </a:rPr>
                        <m:t>𝑙𝑚𝑎𝑠𝑠</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2</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4</m:t>
                          </m:r>
                        </m:sub>
                      </m:sSub>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 </m:t>
                      </m:r>
                    </m:oMath>
                  </m:oMathPara>
                </a14:m>
                <a:endParaRPr lang="en-US" sz="1600" dirty="0">
                  <a:solidFill>
                    <a:srgbClr val="7030A0"/>
                  </a:solidFill>
                </a:endParaRPr>
              </a:p>
            </p:txBody>
          </p:sp>
        </mc:Choice>
        <mc:Fallback xmlns="">
          <p:sp>
            <p:nvSpPr>
              <p:cNvPr id="53" name="Content Placeholder 4"/>
              <p:cNvSpPr txBox="1">
                <a:spLocks noRot="1" noChangeAspect="1" noMove="1" noResize="1" noEditPoints="1" noAdjustHandles="1" noChangeArrowheads="1" noChangeShapeType="1" noTextEdit="1"/>
              </p:cNvSpPr>
              <p:nvPr/>
            </p:nvSpPr>
            <p:spPr>
              <a:xfrm>
                <a:off x="468619" y="3283789"/>
                <a:ext cx="10972800" cy="1485257"/>
              </a:xfrm>
              <a:prstGeom prst="rect">
                <a:avLst/>
              </a:prstGeom>
              <a:blipFill>
                <a:blip r:embed="rId3"/>
                <a:stretch>
                  <a:fillRect l="-222" b="-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68619" y="4877054"/>
                <a:ext cx="11113781" cy="1723549"/>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r>
                        <a:rPr lang="en-US" sz="1600">
                          <a:solidFill>
                            <a:srgbClr val="7030A0"/>
                          </a:solidFill>
                          <a:latin typeface="Cambria Math" panose="02040503050406030204" pitchFamily="18" charset="0"/>
                        </a:rPr>
                        <m:t>𝜇</m:t>
                      </m:r>
                      <m:d>
                        <m:dPr>
                          <m:begChr m:val="{"/>
                          <m:endChr m:val="|"/>
                          <m:ctrlPr>
                            <a:rPr lang="en-US" sz="1600" i="1">
                              <a:solidFill>
                                <a:srgbClr val="7030A0"/>
                              </a:solidFill>
                              <a:latin typeface="Cambria Math" panose="02040503050406030204" pitchFamily="18" charset="0"/>
                            </a:rPr>
                          </m:ctrlPr>
                        </m:dPr>
                        <m:e>
                          <m:r>
                            <a:rPr lang="en-US" sz="1600">
                              <a:solidFill>
                                <a:srgbClr val="7030A0"/>
                              </a:solidFill>
                              <a:latin typeface="Cambria Math" panose="02040503050406030204" pitchFamily="18" charset="0"/>
                            </a:rPr>
                            <m:t>𝑙𝑒𝑛𝑒𝑟𝑔𝑦</m:t>
                          </m:r>
                          <m:r>
                            <a:rPr lang="en-US" sz="1600">
                              <a:solidFill>
                                <a:srgbClr val="7030A0"/>
                              </a:solidFill>
                              <a:latin typeface="Cambria Math" panose="02040503050406030204" pitchFamily="18" charset="0"/>
                            </a:rPr>
                            <m:t> </m:t>
                          </m:r>
                        </m:e>
                      </m:d>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𝑇𝑌𝑃𝐸</m:t>
                      </m:r>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𝒃𝒊𝒓𝒅</m:t>
                      </m:r>
                      <m:r>
                        <a:rPr lang="en-US" sz="1600">
                          <a:solidFill>
                            <a:srgbClr val="7030A0"/>
                          </a:solidFill>
                          <a:latin typeface="Cambria Math" panose="02040503050406030204" pitchFamily="18" charset="0"/>
                        </a:rPr>
                        <m:t>}= </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0</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2</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1</m:t>
                          </m:r>
                        </m:sub>
                      </m:sSub>
                      <m:r>
                        <a:rPr lang="en-US" sz="1600">
                          <a:solidFill>
                            <a:srgbClr val="7030A0"/>
                          </a:solidFill>
                          <a:latin typeface="Cambria Math" panose="02040503050406030204" pitchFamily="18" charset="0"/>
                        </a:rPr>
                        <m:t>𝑙𝑚𝑎𝑠𝑠</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4</m:t>
                          </m:r>
                        </m:sub>
                      </m:sSub>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 </m:t>
                      </m:r>
                    </m:oMath>
                  </m:oMathPara>
                </a14:m>
                <a:endParaRPr lang="en-US" sz="1600" dirty="0">
                  <a:solidFill>
                    <a:srgbClr val="7030A0"/>
                  </a:solidFill>
                </a:endParaRPr>
              </a:p>
              <a:p>
                <a:pPr algn="ctr"/>
                <a14:m>
                  <m:oMath xmlns:m="http://schemas.openxmlformats.org/officeDocument/2006/math">
                    <m:r>
                      <a:rPr lang="en-US" sz="1600">
                        <a:solidFill>
                          <a:srgbClr val="7030A0"/>
                        </a:solidFill>
                        <a:latin typeface="Cambria Math" panose="02040503050406030204" pitchFamily="18" charset="0"/>
                      </a:rPr>
                      <m:t>𝜇</m:t>
                    </m:r>
                    <m:d>
                      <m:dPr>
                        <m:begChr m:val="{"/>
                        <m:endChr m:val="|"/>
                        <m:ctrlPr>
                          <a:rPr lang="en-US" sz="1600" i="1">
                            <a:solidFill>
                              <a:srgbClr val="7030A0"/>
                            </a:solidFill>
                            <a:latin typeface="Cambria Math" panose="02040503050406030204" pitchFamily="18" charset="0"/>
                          </a:rPr>
                        </m:ctrlPr>
                      </m:dPr>
                      <m:e>
                        <m:r>
                          <a:rPr lang="en-US" sz="1600">
                            <a:solidFill>
                              <a:srgbClr val="7030A0"/>
                            </a:solidFill>
                            <a:latin typeface="Cambria Math" panose="02040503050406030204" pitchFamily="18" charset="0"/>
                          </a:rPr>
                          <m:t>𝑙𝑒𝑛𝑒𝑟𝑔𝑦</m:t>
                        </m:r>
                        <m:r>
                          <a:rPr lang="en-US" sz="1600">
                            <a:solidFill>
                              <a:srgbClr val="7030A0"/>
                            </a:solidFill>
                            <a:latin typeface="Cambria Math" panose="02040503050406030204" pitchFamily="18" charset="0"/>
                          </a:rPr>
                          <m:t> </m:t>
                        </m:r>
                      </m:e>
                    </m:d>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𝑇𝑌𝑃𝐸</m:t>
                    </m:r>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𝒃𝒊𝒓𝒅</m:t>
                    </m:r>
                    <m:r>
                      <a:rPr lang="en-US" sz="1600">
                        <a:solidFill>
                          <a:srgbClr val="7030A0"/>
                        </a:solidFill>
                        <a:latin typeface="Cambria Math" panose="02040503050406030204" pitchFamily="18" charset="0"/>
                      </a:rPr>
                      <m:t>}=</m:t>
                    </m:r>
                    <m:d>
                      <m:dPr>
                        <m:ctrlPr>
                          <a:rPr lang="en-US" sz="1600" i="1">
                            <a:solidFill>
                              <a:srgbClr val="7030A0"/>
                            </a:solidFill>
                            <a:latin typeface="Cambria Math" panose="02040503050406030204" pitchFamily="18" charset="0"/>
                          </a:rPr>
                        </m:ctrlPr>
                      </m:dPr>
                      <m:e>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0</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2</m:t>
                            </m:r>
                          </m:sub>
                        </m:sSub>
                      </m:e>
                    </m:d>
                    <m:r>
                      <a:rPr lang="en-US" sz="1600">
                        <a:solidFill>
                          <a:srgbClr val="7030A0"/>
                        </a:solidFill>
                        <a:latin typeface="Cambria Math" panose="02040503050406030204" pitchFamily="18" charset="0"/>
                      </a:rPr>
                      <m:t>+(</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1</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4</m:t>
                        </m:r>
                      </m:sub>
                    </m:sSub>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𝑙𝑚𝑎𝑠𝑠</m:t>
                    </m:r>
                  </m:oMath>
                </a14:m>
                <a:r>
                  <a:rPr lang="en-US" sz="1600" dirty="0">
                    <a:solidFill>
                      <a:srgbClr val="7030A0"/>
                    </a:solidFill>
                  </a:rPr>
                  <a:t>: slope = </a:t>
                </a:r>
                <a14:m>
                  <m:oMath xmlns:m="http://schemas.openxmlformats.org/officeDocument/2006/math">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𝜷</m:t>
                        </m:r>
                      </m:e>
                      <m:sub>
                        <m:r>
                          <a:rPr lang="en-US" sz="1600">
                            <a:solidFill>
                              <a:srgbClr val="7030A0"/>
                            </a:solidFill>
                            <a:latin typeface="Cambria Math" panose="02040503050406030204" pitchFamily="18" charset="0"/>
                          </a:rPr>
                          <m:t>𝟏</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𝜷</m:t>
                        </m:r>
                      </m:e>
                      <m:sub>
                        <m:r>
                          <a:rPr lang="en-US" sz="1600">
                            <a:solidFill>
                              <a:srgbClr val="7030A0"/>
                            </a:solidFill>
                            <a:latin typeface="Cambria Math" panose="02040503050406030204" pitchFamily="18" charset="0"/>
                          </a:rPr>
                          <m:t>𝟒</m:t>
                        </m:r>
                      </m:sub>
                    </m:sSub>
                  </m:oMath>
                </a14:m>
                <a:endParaRPr lang="en-US" sz="1600" dirty="0"/>
              </a:p>
              <a:p>
                <a:pPr marL="285750" indent="-285750">
                  <a:spcBef>
                    <a:spcPts val="600"/>
                  </a:spcBef>
                  <a:buFont typeface="Arial" panose="020B0604020202020204" pitchFamily="34" charset="0"/>
                  <a:buChar char="•"/>
                </a:pPr>
                <a:r>
                  <a:rPr lang="en-US" sz="1600" dirty="0"/>
                  <a:t>What is the regression equation for nebat (and slope)?</a:t>
                </a:r>
              </a:p>
              <a:p>
                <a:pPr marL="285750" indent="-285750">
                  <a:spcBef>
                    <a:spcPts val="600"/>
                  </a:spcBef>
                  <a:buFont typeface="Arial" panose="020B0604020202020204" pitchFamily="34" charset="0"/>
                  <a:buChar char="•"/>
                </a:pPr>
                <a:r>
                  <a:rPr lang="en-US" sz="1600" dirty="0"/>
                  <a:t>Type = nebat occurs when ebat = 0 and bird = 0.</a:t>
                </a:r>
              </a:p>
              <a:p>
                <a:pPr/>
                <a14:m>
                  <m:oMathPara xmlns:m="http://schemas.openxmlformats.org/officeDocument/2006/math">
                    <m:oMathParaPr>
                      <m:jc m:val="center"/>
                    </m:oMathParaPr>
                    <m:oMath xmlns:m="http://schemas.openxmlformats.org/officeDocument/2006/math">
                      <m:r>
                        <a:rPr lang="en-US" sz="1600">
                          <a:latin typeface="Cambria Math" panose="02040503050406030204" pitchFamily="18" charset="0"/>
                        </a:rPr>
                        <m:t>𝜇</m:t>
                      </m:r>
                      <m:d>
                        <m:dPr>
                          <m:begChr m:val="{"/>
                          <m:endChr m:val="|"/>
                          <m:ctrlPr>
                            <a:rPr lang="en-US" sz="1600" i="1">
                              <a:latin typeface="Cambria Math" panose="02040503050406030204" pitchFamily="18" charset="0"/>
                            </a:rPr>
                          </m:ctrlPr>
                        </m:dPr>
                        <m:e>
                          <m:r>
                            <a:rPr lang="en-US" sz="1600">
                              <a:latin typeface="Cambria Math" panose="02040503050406030204" pitchFamily="18" charset="0"/>
                            </a:rPr>
                            <m:t>𝑙𝑒𝑛𝑒𝑟𝑔𝑦</m:t>
                          </m:r>
                          <m:r>
                            <a:rPr lang="en-US" sz="1600">
                              <a:latin typeface="Cambria Math" panose="02040503050406030204" pitchFamily="18" charset="0"/>
                            </a:rPr>
                            <m:t> </m:t>
                          </m:r>
                        </m:e>
                      </m:d>
                      <m:r>
                        <a:rPr lang="en-US" sz="1600">
                          <a:latin typeface="Cambria Math" panose="02040503050406030204" pitchFamily="18" charset="0"/>
                        </a:rPr>
                        <m:t>𝑙𝑚𝑎𝑠𝑠</m:t>
                      </m:r>
                      <m:r>
                        <a:rPr lang="en-US" sz="1600">
                          <a:latin typeface="Cambria Math" panose="02040503050406030204" pitchFamily="18" charset="0"/>
                        </a:rPr>
                        <m:t>, </m:t>
                      </m:r>
                      <m:r>
                        <a:rPr lang="en-US" sz="1600">
                          <a:latin typeface="Cambria Math" panose="02040503050406030204" pitchFamily="18" charset="0"/>
                        </a:rPr>
                        <m:t>𝑇𝑌𝑃𝐸</m:t>
                      </m:r>
                      <m:r>
                        <a:rPr lang="en-US" sz="1600">
                          <a:latin typeface="Cambria Math" panose="02040503050406030204" pitchFamily="18" charset="0"/>
                        </a:rPr>
                        <m:t>=</m:t>
                      </m:r>
                      <m:r>
                        <a:rPr lang="en-US" sz="1600">
                          <a:latin typeface="Cambria Math" panose="02040503050406030204" pitchFamily="18" charset="0"/>
                        </a:rPr>
                        <m:t>𝒏𝒆𝒃𝒂𝒕</m:t>
                      </m:r>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𝛽</m:t>
                          </m:r>
                        </m:e>
                        <m:sub>
                          <m:r>
                            <a:rPr lang="en-US" sz="1600">
                              <a:latin typeface="Cambria Math" panose="02040503050406030204" pitchFamily="18" charset="0"/>
                            </a:rPr>
                            <m:t>0</m:t>
                          </m:r>
                        </m:sub>
                      </m:sSub>
                      <m:sSub>
                        <m:sSubPr>
                          <m:ctrlPr>
                            <a:rPr lang="en-US" sz="1600" i="1">
                              <a:latin typeface="Cambria Math" panose="02040503050406030204" pitchFamily="18" charset="0"/>
                            </a:rPr>
                          </m:ctrlPr>
                        </m:sSubPr>
                        <m:e>
                          <m:r>
                            <a:rPr lang="en-US" sz="1600">
                              <a:latin typeface="Cambria Math" panose="02040503050406030204" pitchFamily="18" charset="0"/>
                            </a:rPr>
                            <m:t>+</m:t>
                          </m:r>
                          <m:r>
                            <a:rPr lang="en-US" sz="1600">
                              <a:latin typeface="Cambria Math" panose="02040503050406030204" pitchFamily="18" charset="0"/>
                            </a:rPr>
                            <m:t>𝛽</m:t>
                          </m:r>
                        </m:e>
                        <m:sub>
                          <m:r>
                            <a:rPr lang="en-US" sz="1600">
                              <a:latin typeface="Cambria Math" panose="02040503050406030204" pitchFamily="18" charset="0"/>
                            </a:rPr>
                            <m:t>1</m:t>
                          </m:r>
                        </m:sub>
                      </m:sSub>
                      <m:r>
                        <a:rPr lang="en-US" sz="1600">
                          <a:latin typeface="Cambria Math" panose="02040503050406030204" pitchFamily="18" charset="0"/>
                        </a:rPr>
                        <m:t>𝑙𝑚𝑎𝑠𝑠</m:t>
                      </m:r>
                      <m:sSub>
                        <m:sSubPr>
                          <m:ctrlPr>
                            <a:rPr lang="en-US" sz="1600" i="1">
                              <a:latin typeface="Cambria Math" panose="02040503050406030204" pitchFamily="18" charset="0"/>
                            </a:rPr>
                          </m:ctrlPr>
                        </m:sSubPr>
                        <m:e>
                          <m:r>
                            <a:rPr lang="en-US" sz="1600">
                              <a:latin typeface="Cambria Math" panose="02040503050406030204" pitchFamily="18" charset="0"/>
                            </a:rPr>
                            <m:t>+</m:t>
                          </m:r>
                          <m:r>
                            <a:rPr lang="en-US" sz="1600">
                              <a:latin typeface="Cambria Math" panose="02040503050406030204" pitchFamily="18" charset="0"/>
                            </a:rPr>
                            <m:t>𝛽</m:t>
                          </m:r>
                        </m:e>
                        <m:sub>
                          <m:r>
                            <a:rPr lang="en-US" sz="1600">
                              <a:latin typeface="Cambria Math" panose="02040503050406030204" pitchFamily="18" charset="0"/>
                            </a:rPr>
                            <m:t>2</m:t>
                          </m:r>
                        </m:sub>
                      </m:sSub>
                      <m:r>
                        <a:rPr lang="en-US" sz="1600">
                          <a:latin typeface="Cambria Math" panose="02040503050406030204" pitchFamily="18" charset="0"/>
                        </a:rPr>
                        <m:t>∗0</m:t>
                      </m:r>
                      <m:sSub>
                        <m:sSubPr>
                          <m:ctrlPr>
                            <a:rPr lang="en-US" sz="1600" i="1">
                              <a:latin typeface="Cambria Math" panose="02040503050406030204" pitchFamily="18" charset="0"/>
                            </a:rPr>
                          </m:ctrlPr>
                        </m:sSubPr>
                        <m:e>
                          <m:r>
                            <a:rPr lang="en-US" sz="1600">
                              <a:latin typeface="Cambria Math" panose="02040503050406030204" pitchFamily="18" charset="0"/>
                            </a:rPr>
                            <m:t>+</m:t>
                          </m:r>
                          <m:r>
                            <a:rPr lang="en-US" sz="1600">
                              <a:latin typeface="Cambria Math" panose="02040503050406030204" pitchFamily="18" charset="0"/>
                            </a:rPr>
                            <m:t>𝛽</m:t>
                          </m:r>
                        </m:e>
                        <m:sub>
                          <m:r>
                            <a:rPr lang="en-US" sz="1600">
                              <a:latin typeface="Cambria Math" panose="02040503050406030204" pitchFamily="18" charset="0"/>
                            </a:rPr>
                            <m:t>3</m:t>
                          </m:r>
                        </m:sub>
                      </m:sSub>
                      <m:r>
                        <a:rPr lang="en-US" sz="1600">
                          <a:latin typeface="Cambria Math" panose="02040503050406030204" pitchFamily="18" charset="0"/>
                        </a:rPr>
                        <m:t>∗0</m:t>
                      </m:r>
                      <m:sSub>
                        <m:sSubPr>
                          <m:ctrlPr>
                            <a:rPr lang="en-US" sz="1600" i="1">
                              <a:latin typeface="Cambria Math" panose="02040503050406030204" pitchFamily="18" charset="0"/>
                            </a:rPr>
                          </m:ctrlPr>
                        </m:sSubPr>
                        <m:e>
                          <m:r>
                            <a:rPr lang="en-US" sz="1600">
                              <a:latin typeface="Cambria Math" panose="02040503050406030204" pitchFamily="18" charset="0"/>
                            </a:rPr>
                            <m:t>+</m:t>
                          </m:r>
                          <m:r>
                            <a:rPr lang="en-US" sz="1600">
                              <a:latin typeface="Cambria Math" panose="02040503050406030204" pitchFamily="18" charset="0"/>
                            </a:rPr>
                            <m:t>𝛽</m:t>
                          </m:r>
                        </m:e>
                        <m:sub>
                          <m:r>
                            <a:rPr lang="en-US" sz="1600">
                              <a:latin typeface="Cambria Math" panose="02040503050406030204" pitchFamily="18" charset="0"/>
                            </a:rPr>
                            <m:t>4</m:t>
                          </m:r>
                        </m:sub>
                      </m:sSub>
                      <m:r>
                        <a:rPr lang="en-US" sz="1600">
                          <a:latin typeface="Cambria Math" panose="02040503050406030204" pitchFamily="18" charset="0"/>
                        </a:rPr>
                        <m:t>𝑙𝑚𝑎𝑠𝑠</m:t>
                      </m:r>
                      <m:r>
                        <a:rPr lang="en-US" sz="1600">
                          <a:latin typeface="Cambria Math" panose="02040503050406030204" pitchFamily="18" charset="0"/>
                        </a:rPr>
                        <m:t>∗0</m:t>
                      </m:r>
                      <m:sSub>
                        <m:sSubPr>
                          <m:ctrlPr>
                            <a:rPr lang="en-US" sz="1600" i="1">
                              <a:latin typeface="Cambria Math" panose="02040503050406030204" pitchFamily="18" charset="0"/>
                            </a:rPr>
                          </m:ctrlPr>
                        </m:sSubPr>
                        <m:e>
                          <m:r>
                            <a:rPr lang="en-US" sz="1600">
                              <a:latin typeface="Cambria Math" panose="02040503050406030204" pitchFamily="18" charset="0"/>
                            </a:rPr>
                            <m:t>+</m:t>
                          </m:r>
                          <m:r>
                            <a:rPr lang="en-US" sz="1600">
                              <a:latin typeface="Cambria Math" panose="02040503050406030204" pitchFamily="18" charset="0"/>
                            </a:rPr>
                            <m:t>𝛽</m:t>
                          </m:r>
                        </m:e>
                        <m:sub>
                          <m:r>
                            <a:rPr lang="en-US" sz="1600">
                              <a:latin typeface="Cambria Math" panose="02040503050406030204" pitchFamily="18" charset="0"/>
                            </a:rPr>
                            <m:t>5</m:t>
                          </m:r>
                        </m:sub>
                      </m:sSub>
                      <m:r>
                        <a:rPr lang="en-US" sz="1600">
                          <a:latin typeface="Cambria Math" panose="02040503050406030204" pitchFamily="18" charset="0"/>
                        </a:rPr>
                        <m:t> </m:t>
                      </m:r>
                      <m:r>
                        <a:rPr lang="en-US" sz="1600">
                          <a:latin typeface="Cambria Math" panose="02040503050406030204" pitchFamily="18" charset="0"/>
                        </a:rPr>
                        <m:t>𝑙𝑚𝑎𝑠𝑠</m:t>
                      </m:r>
                      <m:r>
                        <a:rPr lang="en-US" sz="1600">
                          <a:latin typeface="Cambria Math" panose="02040503050406030204" pitchFamily="18" charset="0"/>
                        </a:rPr>
                        <m:t> ∗0</m:t>
                      </m:r>
                    </m:oMath>
                  </m:oMathPara>
                </a14:m>
                <a:endParaRPr lang="en-US" sz="1600" dirty="0"/>
              </a:p>
              <a:p>
                <a:pPr algn="ctr"/>
                <a14:m>
                  <m:oMath xmlns:m="http://schemas.openxmlformats.org/officeDocument/2006/math">
                    <m:r>
                      <a:rPr lang="en-US" sz="1600">
                        <a:latin typeface="Cambria Math" panose="02040503050406030204" pitchFamily="18" charset="0"/>
                      </a:rPr>
                      <m:t>𝜇</m:t>
                    </m:r>
                    <m:d>
                      <m:dPr>
                        <m:begChr m:val="{"/>
                        <m:endChr m:val="|"/>
                        <m:ctrlPr>
                          <a:rPr lang="en-US" sz="1600" i="1">
                            <a:latin typeface="Cambria Math" panose="02040503050406030204" pitchFamily="18" charset="0"/>
                          </a:rPr>
                        </m:ctrlPr>
                      </m:dPr>
                      <m:e>
                        <m:r>
                          <a:rPr lang="en-US" sz="1600">
                            <a:latin typeface="Cambria Math" panose="02040503050406030204" pitchFamily="18" charset="0"/>
                          </a:rPr>
                          <m:t>𝑙𝑒𝑛𝑒𝑟𝑔𝑦</m:t>
                        </m:r>
                        <m:r>
                          <a:rPr lang="en-US" sz="1600">
                            <a:latin typeface="Cambria Math" panose="02040503050406030204" pitchFamily="18" charset="0"/>
                          </a:rPr>
                          <m:t> </m:t>
                        </m:r>
                      </m:e>
                    </m:d>
                    <m:r>
                      <a:rPr lang="en-US" sz="1600">
                        <a:latin typeface="Cambria Math" panose="02040503050406030204" pitchFamily="18" charset="0"/>
                      </a:rPr>
                      <m:t>𝑙𝑚𝑎𝑠𝑠</m:t>
                    </m:r>
                    <m:r>
                      <a:rPr lang="en-US" sz="1600">
                        <a:latin typeface="Cambria Math" panose="02040503050406030204" pitchFamily="18" charset="0"/>
                      </a:rPr>
                      <m:t>, </m:t>
                    </m:r>
                    <m:r>
                      <a:rPr lang="en-US" sz="1600">
                        <a:latin typeface="Cambria Math" panose="02040503050406030204" pitchFamily="18" charset="0"/>
                      </a:rPr>
                      <m:t>𝑇𝑌𝑃𝐸</m:t>
                    </m:r>
                    <m:r>
                      <a:rPr lang="en-US" sz="1600">
                        <a:latin typeface="Cambria Math" panose="02040503050406030204" pitchFamily="18" charset="0"/>
                      </a:rPr>
                      <m:t>=</m:t>
                    </m:r>
                    <m:r>
                      <a:rPr lang="en-US" sz="1600">
                        <a:latin typeface="Cambria Math" panose="02040503050406030204" pitchFamily="18" charset="0"/>
                      </a:rPr>
                      <m:t>𝒏𝒆𝒃𝒂𝒕</m:t>
                    </m:r>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𝛽</m:t>
                        </m:r>
                      </m:e>
                      <m:sub>
                        <m:r>
                          <a:rPr lang="en-US" sz="1600">
                            <a:latin typeface="Cambria Math" panose="02040503050406030204" pitchFamily="18" charset="0"/>
                          </a:rPr>
                          <m:t>0</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𝛽</m:t>
                        </m:r>
                      </m:e>
                      <m:sub>
                        <m:r>
                          <a:rPr lang="en-US" sz="1600">
                            <a:latin typeface="Cambria Math" panose="02040503050406030204" pitchFamily="18" charset="0"/>
                          </a:rPr>
                          <m:t>1</m:t>
                        </m:r>
                      </m:sub>
                    </m:sSub>
                    <m:r>
                      <a:rPr lang="en-US" sz="1600">
                        <a:latin typeface="Cambria Math" panose="02040503050406030204" pitchFamily="18" charset="0"/>
                      </a:rPr>
                      <m:t>𝑙𝑚𝑎𝑠𝑠</m:t>
                    </m:r>
                  </m:oMath>
                </a14:m>
                <a:r>
                  <a:rPr lang="en-US" sz="1600" dirty="0"/>
                  <a:t>: slope =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𝜷</m:t>
                        </m:r>
                      </m:e>
                      <m:sub>
                        <m:r>
                          <a:rPr lang="en-US" sz="1600">
                            <a:latin typeface="Cambria Math" panose="02040503050406030204" pitchFamily="18" charset="0"/>
                          </a:rPr>
                          <m:t>𝟏</m:t>
                        </m:r>
                      </m:sub>
                    </m:sSub>
                  </m:oMath>
                </a14:m>
                <a:endParaRPr lang="en-US" sz="1600" dirty="0"/>
              </a:p>
            </p:txBody>
          </p:sp>
        </mc:Choice>
        <mc:Fallback xmlns="">
          <p:sp>
            <p:nvSpPr>
              <p:cNvPr id="9" name="Rectangle 8"/>
              <p:cNvSpPr>
                <a:spLocks noRot="1" noChangeAspect="1" noMove="1" noResize="1" noEditPoints="1" noAdjustHandles="1" noChangeArrowheads="1" noChangeShapeType="1" noTextEdit="1"/>
              </p:cNvSpPr>
              <p:nvPr/>
            </p:nvSpPr>
            <p:spPr>
              <a:xfrm>
                <a:off x="468619" y="4877054"/>
                <a:ext cx="11113781" cy="1723549"/>
              </a:xfrm>
              <a:prstGeom prst="rect">
                <a:avLst/>
              </a:prstGeom>
              <a:blipFill>
                <a:blip r:embed="rId4"/>
                <a:stretch>
                  <a:fillRect l="-219" b="-3534"/>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Echolocation! Part II</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609600" y="1600204"/>
                <a:ext cx="10972800" cy="1444790"/>
              </a:xfrm>
            </p:spPr>
            <p:txBody>
              <a:bodyPr/>
              <a:lstStyle/>
              <a:p>
                <a:pPr marL="0" indent="0">
                  <a:buNone/>
                </a:pPr>
                <a14:m>
                  <m:oMathPara xmlns:m="http://schemas.openxmlformats.org/officeDocument/2006/math">
                    <m:oMathParaPr>
                      <m:jc m:val="centerGroup"/>
                    </m:oMathParaPr>
                    <m:oMath xmlns:m="http://schemas.openxmlformats.org/officeDocument/2006/math">
                      <m:r>
                        <a:rPr lang="en-US" sz="1600" smtClean="0">
                          <a:solidFill>
                            <a:srgbClr val="0070C0"/>
                          </a:solidFill>
                          <a:latin typeface="Cambria Math" panose="02040503050406030204" pitchFamily="18" charset="0"/>
                        </a:rPr>
                        <m:t>𝜇</m:t>
                      </m:r>
                      <m:d>
                        <m:dPr>
                          <m:begChr m:val="{"/>
                          <m:endChr m:val="|"/>
                          <m:ctrlPr>
                            <a:rPr lang="en-US" sz="1600" i="1">
                              <a:solidFill>
                                <a:srgbClr val="0070C0"/>
                              </a:solidFill>
                              <a:latin typeface="Cambria Math" panose="02040503050406030204" pitchFamily="18" charset="0"/>
                            </a:rPr>
                          </m:ctrlPr>
                        </m:dPr>
                        <m:e>
                          <m:r>
                            <a:rPr lang="en-US" sz="1600">
                              <a:solidFill>
                                <a:srgbClr val="0070C0"/>
                              </a:solidFill>
                              <a:latin typeface="Cambria Math" panose="02040503050406030204" pitchFamily="18" charset="0"/>
                            </a:rPr>
                            <m:t>𝑙𝑒𝑛𝑒𝑟𝑔𝑦</m:t>
                          </m:r>
                          <m:r>
                            <a:rPr lang="en-US" sz="1600">
                              <a:solidFill>
                                <a:srgbClr val="0070C0"/>
                              </a:solidFill>
                              <a:latin typeface="Cambria Math" panose="02040503050406030204" pitchFamily="18" charset="0"/>
                            </a:rPr>
                            <m:t> </m:t>
                          </m:r>
                        </m:e>
                      </m:d>
                      <m:r>
                        <a:rPr lang="en-US" sz="1600">
                          <a:solidFill>
                            <a:srgbClr val="0070C0"/>
                          </a:solidFill>
                          <a:latin typeface="Cambria Math" panose="02040503050406030204" pitchFamily="18" charset="0"/>
                        </a:rPr>
                        <m:t>𝑙𝑚𝑎𝑠𝑠</m:t>
                      </m:r>
                      <m:r>
                        <a:rPr lang="en-US" sz="1600">
                          <a:solidFill>
                            <a:srgbClr val="0070C0"/>
                          </a:solidFill>
                          <a:latin typeface="Cambria Math" panose="02040503050406030204" pitchFamily="18" charset="0"/>
                        </a:rPr>
                        <m:t>, </m:t>
                      </m:r>
                      <m:r>
                        <a:rPr lang="en-US" sz="1600">
                          <a:solidFill>
                            <a:srgbClr val="0070C0"/>
                          </a:solidFill>
                          <a:latin typeface="Cambria Math" panose="02040503050406030204" pitchFamily="18" charset="0"/>
                        </a:rPr>
                        <m:t>𝑇𝑌𝑃𝐸</m:t>
                      </m:r>
                      <m:r>
                        <a:rPr lang="en-US" sz="1600">
                          <a:solidFill>
                            <a:srgbClr val="0070C0"/>
                          </a:solidFill>
                          <a:latin typeface="Cambria Math" panose="02040503050406030204" pitchFamily="18" charset="0"/>
                        </a:rPr>
                        <m:t>}= </m:t>
                      </m:r>
                      <m:sSub>
                        <m:sSubPr>
                          <m:ctrlPr>
                            <a:rPr lang="en-US" sz="1600" i="1">
                              <a:solidFill>
                                <a:srgbClr val="0070C0"/>
                              </a:solidFill>
                              <a:latin typeface="Cambria Math" panose="02040503050406030204" pitchFamily="18" charset="0"/>
                            </a:rPr>
                          </m:ctrlPr>
                        </m:sSubPr>
                        <m:e>
                          <m:r>
                            <a:rPr lang="en-US" sz="1600">
                              <a:solidFill>
                                <a:srgbClr val="0070C0"/>
                              </a:solidFill>
                              <a:latin typeface="Cambria Math" panose="02040503050406030204" pitchFamily="18" charset="0"/>
                            </a:rPr>
                            <m:t>𝛽</m:t>
                          </m:r>
                        </m:e>
                        <m:sub>
                          <m:r>
                            <a:rPr lang="en-US" sz="1600">
                              <a:solidFill>
                                <a:srgbClr val="0070C0"/>
                              </a:solidFill>
                              <a:latin typeface="Cambria Math" panose="02040503050406030204" pitchFamily="18" charset="0"/>
                            </a:rPr>
                            <m:t>0</m:t>
                          </m:r>
                        </m:sub>
                      </m:sSub>
                      <m:sSub>
                        <m:sSubPr>
                          <m:ctrlPr>
                            <a:rPr lang="en-US" sz="1600" i="1">
                              <a:solidFill>
                                <a:srgbClr val="0070C0"/>
                              </a:solidFill>
                              <a:latin typeface="Cambria Math" panose="02040503050406030204" pitchFamily="18" charset="0"/>
                            </a:rPr>
                          </m:ctrlPr>
                        </m:sSubPr>
                        <m:e>
                          <m:r>
                            <a:rPr lang="en-US" sz="1600">
                              <a:solidFill>
                                <a:srgbClr val="0070C0"/>
                              </a:solidFill>
                              <a:latin typeface="Cambria Math" panose="02040503050406030204" pitchFamily="18" charset="0"/>
                            </a:rPr>
                            <m:t>+</m:t>
                          </m:r>
                          <m:r>
                            <a:rPr lang="en-US" sz="1600">
                              <a:solidFill>
                                <a:srgbClr val="0070C0"/>
                              </a:solidFill>
                              <a:latin typeface="Cambria Math" panose="02040503050406030204" pitchFamily="18" charset="0"/>
                            </a:rPr>
                            <m:t>𝛽</m:t>
                          </m:r>
                        </m:e>
                        <m:sub>
                          <m:r>
                            <a:rPr lang="en-US" sz="1600">
                              <a:solidFill>
                                <a:srgbClr val="0070C0"/>
                              </a:solidFill>
                              <a:latin typeface="Cambria Math" panose="02040503050406030204" pitchFamily="18" charset="0"/>
                            </a:rPr>
                            <m:t>1</m:t>
                          </m:r>
                        </m:sub>
                      </m:sSub>
                      <m:r>
                        <a:rPr lang="en-US" sz="1600">
                          <a:solidFill>
                            <a:srgbClr val="0070C0"/>
                          </a:solidFill>
                          <a:latin typeface="Cambria Math" panose="02040503050406030204" pitchFamily="18" charset="0"/>
                        </a:rPr>
                        <m:t>𝑙𝑚𝑎𝑠𝑠</m:t>
                      </m:r>
                      <m:sSub>
                        <m:sSubPr>
                          <m:ctrlPr>
                            <a:rPr lang="en-US" sz="1600" i="1">
                              <a:solidFill>
                                <a:srgbClr val="0070C0"/>
                              </a:solidFill>
                              <a:latin typeface="Cambria Math" panose="02040503050406030204" pitchFamily="18" charset="0"/>
                            </a:rPr>
                          </m:ctrlPr>
                        </m:sSubPr>
                        <m:e>
                          <m:r>
                            <a:rPr lang="en-US" sz="1600">
                              <a:solidFill>
                                <a:srgbClr val="0070C0"/>
                              </a:solidFill>
                              <a:latin typeface="Cambria Math" panose="02040503050406030204" pitchFamily="18" charset="0"/>
                            </a:rPr>
                            <m:t>+</m:t>
                          </m:r>
                          <m:r>
                            <a:rPr lang="en-US" sz="1600">
                              <a:solidFill>
                                <a:srgbClr val="0070C0"/>
                              </a:solidFill>
                              <a:latin typeface="Cambria Math" panose="02040503050406030204" pitchFamily="18" charset="0"/>
                            </a:rPr>
                            <m:t>𝛽</m:t>
                          </m:r>
                        </m:e>
                        <m:sub>
                          <m:r>
                            <a:rPr lang="en-US" sz="1600">
                              <a:solidFill>
                                <a:srgbClr val="0070C0"/>
                              </a:solidFill>
                              <a:latin typeface="Cambria Math" panose="02040503050406030204" pitchFamily="18" charset="0"/>
                            </a:rPr>
                            <m:t>2</m:t>
                          </m:r>
                        </m:sub>
                      </m:sSub>
                      <m:r>
                        <a:rPr lang="en-US" sz="1600">
                          <a:solidFill>
                            <a:srgbClr val="0070C0"/>
                          </a:solidFill>
                          <a:latin typeface="Cambria Math" panose="02040503050406030204" pitchFamily="18" charset="0"/>
                        </a:rPr>
                        <m:t>𝑏𝑖𝑟𝑑</m:t>
                      </m:r>
                      <m:sSub>
                        <m:sSubPr>
                          <m:ctrlPr>
                            <a:rPr lang="en-US" sz="1600" i="1">
                              <a:solidFill>
                                <a:srgbClr val="0070C0"/>
                              </a:solidFill>
                              <a:latin typeface="Cambria Math" panose="02040503050406030204" pitchFamily="18" charset="0"/>
                            </a:rPr>
                          </m:ctrlPr>
                        </m:sSubPr>
                        <m:e>
                          <m:r>
                            <a:rPr lang="en-US" sz="1600">
                              <a:solidFill>
                                <a:srgbClr val="0070C0"/>
                              </a:solidFill>
                              <a:latin typeface="Cambria Math" panose="02040503050406030204" pitchFamily="18" charset="0"/>
                            </a:rPr>
                            <m:t>+</m:t>
                          </m:r>
                          <m:r>
                            <a:rPr lang="en-US" sz="1600">
                              <a:solidFill>
                                <a:srgbClr val="0070C0"/>
                              </a:solidFill>
                              <a:latin typeface="Cambria Math" panose="02040503050406030204" pitchFamily="18" charset="0"/>
                            </a:rPr>
                            <m:t>𝛽</m:t>
                          </m:r>
                        </m:e>
                        <m:sub>
                          <m:r>
                            <a:rPr lang="en-US" sz="1600">
                              <a:solidFill>
                                <a:srgbClr val="0070C0"/>
                              </a:solidFill>
                              <a:latin typeface="Cambria Math" panose="02040503050406030204" pitchFamily="18" charset="0"/>
                            </a:rPr>
                            <m:t>3</m:t>
                          </m:r>
                        </m:sub>
                      </m:sSub>
                      <m:r>
                        <a:rPr lang="en-US" sz="1600">
                          <a:solidFill>
                            <a:srgbClr val="0070C0"/>
                          </a:solidFill>
                          <a:latin typeface="Cambria Math" panose="02040503050406030204" pitchFamily="18" charset="0"/>
                        </a:rPr>
                        <m:t>𝑒𝑏𝑎𝑡</m:t>
                      </m:r>
                      <m:sSub>
                        <m:sSubPr>
                          <m:ctrlPr>
                            <a:rPr lang="en-US" sz="1600" i="1">
                              <a:solidFill>
                                <a:srgbClr val="0070C0"/>
                              </a:solidFill>
                              <a:latin typeface="Cambria Math" panose="02040503050406030204" pitchFamily="18" charset="0"/>
                            </a:rPr>
                          </m:ctrlPr>
                        </m:sSubPr>
                        <m:e>
                          <m:r>
                            <a:rPr lang="en-US" sz="1600">
                              <a:solidFill>
                                <a:srgbClr val="0070C0"/>
                              </a:solidFill>
                              <a:latin typeface="Cambria Math" panose="02040503050406030204" pitchFamily="18" charset="0"/>
                            </a:rPr>
                            <m:t>+</m:t>
                          </m:r>
                          <m:r>
                            <a:rPr lang="en-US" sz="1600">
                              <a:solidFill>
                                <a:srgbClr val="0070C0"/>
                              </a:solidFill>
                              <a:latin typeface="Cambria Math" panose="02040503050406030204" pitchFamily="18" charset="0"/>
                            </a:rPr>
                            <m:t>𝛽</m:t>
                          </m:r>
                        </m:e>
                        <m:sub>
                          <m:r>
                            <a:rPr lang="en-US" sz="1600">
                              <a:solidFill>
                                <a:srgbClr val="0070C0"/>
                              </a:solidFill>
                              <a:latin typeface="Cambria Math" panose="02040503050406030204" pitchFamily="18" charset="0"/>
                            </a:rPr>
                            <m:t>4</m:t>
                          </m:r>
                        </m:sub>
                      </m:sSub>
                      <m:r>
                        <a:rPr lang="en-US" sz="1600">
                          <a:solidFill>
                            <a:srgbClr val="0070C0"/>
                          </a:solidFill>
                          <a:latin typeface="Cambria Math" panose="02040503050406030204" pitchFamily="18" charset="0"/>
                        </a:rPr>
                        <m:t>𝑙𝑚𝑎𝑠𝑠</m:t>
                      </m:r>
                      <m:r>
                        <a:rPr lang="en-US" sz="1600">
                          <a:solidFill>
                            <a:srgbClr val="0070C0"/>
                          </a:solidFill>
                          <a:latin typeface="Cambria Math" panose="02040503050406030204" pitchFamily="18" charset="0"/>
                        </a:rPr>
                        <m:t>∗</m:t>
                      </m:r>
                      <m:r>
                        <a:rPr lang="en-US" sz="1600">
                          <a:solidFill>
                            <a:srgbClr val="0070C0"/>
                          </a:solidFill>
                          <a:latin typeface="Cambria Math" panose="02040503050406030204" pitchFamily="18" charset="0"/>
                        </a:rPr>
                        <m:t>𝑏𝑖𝑟𝑑</m:t>
                      </m:r>
                      <m:sSub>
                        <m:sSubPr>
                          <m:ctrlPr>
                            <a:rPr lang="en-US" sz="1600" i="1">
                              <a:solidFill>
                                <a:srgbClr val="0070C0"/>
                              </a:solidFill>
                              <a:latin typeface="Cambria Math" panose="02040503050406030204" pitchFamily="18" charset="0"/>
                            </a:rPr>
                          </m:ctrlPr>
                        </m:sSubPr>
                        <m:e>
                          <m:r>
                            <a:rPr lang="en-US" sz="1600">
                              <a:solidFill>
                                <a:srgbClr val="0070C0"/>
                              </a:solidFill>
                              <a:latin typeface="Cambria Math" panose="02040503050406030204" pitchFamily="18" charset="0"/>
                            </a:rPr>
                            <m:t>+</m:t>
                          </m:r>
                          <m:r>
                            <a:rPr lang="en-US" sz="1600">
                              <a:solidFill>
                                <a:srgbClr val="0070C0"/>
                              </a:solidFill>
                              <a:latin typeface="Cambria Math" panose="02040503050406030204" pitchFamily="18" charset="0"/>
                            </a:rPr>
                            <m:t>𝛽</m:t>
                          </m:r>
                        </m:e>
                        <m:sub>
                          <m:r>
                            <a:rPr lang="en-US" sz="1600">
                              <a:solidFill>
                                <a:srgbClr val="0070C0"/>
                              </a:solidFill>
                              <a:latin typeface="Cambria Math" panose="02040503050406030204" pitchFamily="18" charset="0"/>
                            </a:rPr>
                            <m:t>5</m:t>
                          </m:r>
                        </m:sub>
                      </m:sSub>
                      <m:r>
                        <a:rPr lang="en-US" sz="1600">
                          <a:solidFill>
                            <a:srgbClr val="0070C0"/>
                          </a:solidFill>
                          <a:latin typeface="Cambria Math" panose="02040503050406030204" pitchFamily="18" charset="0"/>
                        </a:rPr>
                        <m:t> </m:t>
                      </m:r>
                      <m:r>
                        <a:rPr lang="en-US" sz="1600">
                          <a:solidFill>
                            <a:srgbClr val="0070C0"/>
                          </a:solidFill>
                          <a:latin typeface="Cambria Math" panose="02040503050406030204" pitchFamily="18" charset="0"/>
                        </a:rPr>
                        <m:t>𝑙𝑚𝑎𝑠𝑠</m:t>
                      </m:r>
                      <m:r>
                        <a:rPr lang="en-US" sz="1600">
                          <a:solidFill>
                            <a:srgbClr val="0070C0"/>
                          </a:solidFill>
                          <a:latin typeface="Cambria Math" panose="02040503050406030204" pitchFamily="18" charset="0"/>
                        </a:rPr>
                        <m:t> ∗</m:t>
                      </m:r>
                      <m:r>
                        <a:rPr lang="en-US" sz="1600">
                          <a:solidFill>
                            <a:srgbClr val="0070C0"/>
                          </a:solidFill>
                          <a:latin typeface="Cambria Math" panose="02040503050406030204" pitchFamily="18" charset="0"/>
                        </a:rPr>
                        <m:t>𝑒𝑏𝑎𝑡</m:t>
                      </m:r>
                    </m:oMath>
                  </m:oMathPara>
                </a14:m>
                <a:endParaRPr lang="en-US" sz="1600" dirty="0"/>
              </a:p>
              <a:p>
                <a:pPr marL="228600" indent="-228600"/>
                <a:r>
                  <a:rPr lang="en-US" sz="1600" dirty="0"/>
                  <a:t>Individual regression equations for each value of TYPE:</a:t>
                </a:r>
              </a:p>
              <a:p>
                <a:pPr marL="0" indent="0">
                  <a:buNone/>
                </a:pPr>
                <a:r>
                  <a:rPr lang="en-US" sz="1600" dirty="0">
                    <a:solidFill>
                      <a:srgbClr val="00B050"/>
                    </a:solidFill>
                  </a:rPr>
                  <a:t>Type = ebat occurs when ebat = 1 and bird = 0.</a:t>
                </a:r>
              </a:p>
              <a:p>
                <a:pPr marL="0" indent="0">
                  <a:buNone/>
                </a:pPr>
                <a14:m>
                  <m:oMathPara xmlns:m="http://schemas.openxmlformats.org/officeDocument/2006/math">
                    <m:oMathParaPr>
                      <m:jc m:val="centerGroup"/>
                    </m:oMathParaPr>
                    <m:oMath xmlns:m="http://schemas.openxmlformats.org/officeDocument/2006/math">
                      <m:r>
                        <a:rPr lang="en-US" sz="1600">
                          <a:solidFill>
                            <a:srgbClr val="00B050"/>
                          </a:solidFill>
                          <a:latin typeface="Cambria Math" panose="02040503050406030204" pitchFamily="18" charset="0"/>
                        </a:rPr>
                        <m:t>𝜇</m:t>
                      </m:r>
                      <m:d>
                        <m:dPr>
                          <m:begChr m:val="{"/>
                          <m:endChr m:val="|"/>
                          <m:ctrlPr>
                            <a:rPr lang="en-US" sz="1600" i="1">
                              <a:solidFill>
                                <a:srgbClr val="00B050"/>
                              </a:solidFill>
                              <a:latin typeface="Cambria Math" panose="02040503050406030204" pitchFamily="18" charset="0"/>
                            </a:rPr>
                          </m:ctrlPr>
                        </m:dPr>
                        <m:e>
                          <m:r>
                            <a:rPr lang="en-US" sz="1600">
                              <a:solidFill>
                                <a:srgbClr val="00B050"/>
                              </a:solidFill>
                              <a:latin typeface="Cambria Math" panose="02040503050406030204" pitchFamily="18" charset="0"/>
                            </a:rPr>
                            <m:t>𝑙𝑒𝑛𝑒𝑟𝑔𝑦</m:t>
                          </m:r>
                          <m:r>
                            <a:rPr lang="en-US" sz="1600">
                              <a:solidFill>
                                <a:srgbClr val="00B050"/>
                              </a:solidFill>
                              <a:latin typeface="Cambria Math" panose="02040503050406030204" pitchFamily="18" charset="0"/>
                            </a:rPr>
                            <m:t> </m:t>
                          </m:r>
                        </m:e>
                      </m:d>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𝑇𝑌𝑃𝐸</m:t>
                      </m:r>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𝒆𝒃𝒂𝒕</m:t>
                      </m:r>
                      <m:r>
                        <a:rPr lang="en-US" sz="1600">
                          <a:solidFill>
                            <a:srgbClr val="00B050"/>
                          </a:solidFill>
                          <a:latin typeface="Cambria Math" panose="02040503050406030204" pitchFamily="18" charset="0"/>
                        </a:rPr>
                        <m:t>}= </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0</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1</m:t>
                          </m:r>
                        </m:sub>
                      </m:sSub>
                      <m:r>
                        <a:rPr lang="en-US" sz="1600">
                          <a:solidFill>
                            <a:srgbClr val="00B050"/>
                          </a:solidFill>
                          <a:latin typeface="Cambria Math" panose="02040503050406030204" pitchFamily="18" charset="0"/>
                        </a:rPr>
                        <m:t>𝑙𝑚𝑎𝑠𝑠</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2</m:t>
                          </m:r>
                        </m:sub>
                      </m:sSub>
                      <m:r>
                        <a:rPr lang="en-US" sz="1600">
                          <a:solidFill>
                            <a:srgbClr val="00B050"/>
                          </a:solidFill>
                          <a:latin typeface="Cambria Math" panose="02040503050406030204" pitchFamily="18" charset="0"/>
                        </a:rPr>
                        <m:t>∗0</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3</m:t>
                          </m:r>
                        </m:sub>
                      </m:sSub>
                      <m:r>
                        <a:rPr lang="en-US" sz="1600">
                          <a:solidFill>
                            <a:srgbClr val="00B050"/>
                          </a:solidFill>
                          <a:latin typeface="Cambria Math" panose="02040503050406030204" pitchFamily="18" charset="0"/>
                        </a:rPr>
                        <m:t>∗1</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4</m:t>
                          </m:r>
                        </m:sub>
                      </m:sSub>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∗0</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5</m:t>
                          </m:r>
                        </m:sub>
                      </m:sSub>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 ∗1</m:t>
                      </m:r>
                    </m:oMath>
                  </m:oMathPara>
                </a14:m>
                <a:endParaRPr lang="en-US" sz="1600"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r>
                        <a:rPr lang="en-US" sz="1600">
                          <a:solidFill>
                            <a:srgbClr val="00B050"/>
                          </a:solidFill>
                          <a:latin typeface="Cambria Math" panose="02040503050406030204" pitchFamily="18" charset="0"/>
                        </a:rPr>
                        <m:t>𝜇</m:t>
                      </m:r>
                      <m:d>
                        <m:dPr>
                          <m:begChr m:val="{"/>
                          <m:endChr m:val="|"/>
                          <m:ctrlPr>
                            <a:rPr lang="en-US" sz="1600" i="1">
                              <a:solidFill>
                                <a:srgbClr val="00B050"/>
                              </a:solidFill>
                              <a:latin typeface="Cambria Math" panose="02040503050406030204" pitchFamily="18" charset="0"/>
                            </a:rPr>
                          </m:ctrlPr>
                        </m:dPr>
                        <m:e>
                          <m:r>
                            <a:rPr lang="en-US" sz="1600">
                              <a:solidFill>
                                <a:srgbClr val="00B050"/>
                              </a:solidFill>
                              <a:latin typeface="Cambria Math" panose="02040503050406030204" pitchFamily="18" charset="0"/>
                            </a:rPr>
                            <m:t>𝑙𝑒𝑛𝑒𝑟𝑔𝑦</m:t>
                          </m:r>
                          <m:r>
                            <a:rPr lang="en-US" sz="1600">
                              <a:solidFill>
                                <a:srgbClr val="00B050"/>
                              </a:solidFill>
                              <a:latin typeface="Cambria Math" panose="02040503050406030204" pitchFamily="18" charset="0"/>
                            </a:rPr>
                            <m:t> </m:t>
                          </m:r>
                        </m:e>
                      </m:d>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𝑇𝑌𝑃𝐸</m:t>
                      </m:r>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𝒆𝒃𝒂𝒕</m:t>
                      </m:r>
                      <m:r>
                        <a:rPr lang="en-US" sz="1600">
                          <a:solidFill>
                            <a:srgbClr val="00B050"/>
                          </a:solidFill>
                          <a:latin typeface="Cambria Math" panose="02040503050406030204" pitchFamily="18" charset="0"/>
                        </a:rPr>
                        <m:t>}= </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0</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1</m:t>
                          </m:r>
                        </m:sub>
                      </m:sSub>
                      <m:r>
                        <a:rPr lang="en-US" sz="1600">
                          <a:solidFill>
                            <a:srgbClr val="00B050"/>
                          </a:solidFill>
                          <a:latin typeface="Cambria Math" panose="02040503050406030204" pitchFamily="18" charset="0"/>
                        </a:rPr>
                        <m:t>𝑙𝑚𝑎𝑠𝑠</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3</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5</m:t>
                          </m:r>
                        </m:sub>
                      </m:sSub>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 </m:t>
                      </m:r>
                    </m:oMath>
                  </m:oMathPara>
                </a14:m>
                <a:endParaRPr lang="en-US" sz="1600" dirty="0">
                  <a:solidFill>
                    <a:srgbClr val="00B050"/>
                  </a:solidFill>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609600" y="1600204"/>
                <a:ext cx="10972800" cy="1444790"/>
              </a:xfrm>
              <a:blipFill>
                <a:blip r:embed="rId5"/>
                <a:stretch>
                  <a:fillRect l="-278" b="-379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ECCD0E4-3E3A-4C71-AD59-9444C93C0643}"/>
              </a:ext>
            </a:extLst>
          </p:cNvPr>
          <p:cNvCxnSpPr/>
          <p:nvPr/>
        </p:nvCxnSpPr>
        <p:spPr>
          <a:xfrm flipV="1">
            <a:off x="6523450" y="2507717"/>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0842513-728E-45BC-97F5-1DE8E32ABFCF}"/>
              </a:ext>
            </a:extLst>
          </p:cNvPr>
          <p:cNvSpPr txBox="1"/>
          <p:nvPr/>
        </p:nvSpPr>
        <p:spPr>
          <a:xfrm>
            <a:off x="6828250" y="2261146"/>
            <a:ext cx="304800" cy="369332"/>
          </a:xfrm>
          <a:prstGeom prst="rect">
            <a:avLst/>
          </a:prstGeom>
          <a:noFill/>
        </p:spPr>
        <p:txBody>
          <a:bodyPr wrap="square" rtlCol="0">
            <a:noAutofit/>
          </a:bodyPr>
          <a:lstStyle/>
          <a:p>
            <a:r>
              <a:rPr lang="en-US" dirty="0">
                <a:solidFill>
                  <a:srgbClr val="FF0000"/>
                </a:solidFill>
              </a:rPr>
              <a:t>0</a:t>
            </a:r>
          </a:p>
        </p:txBody>
      </p:sp>
      <p:cxnSp>
        <p:nvCxnSpPr>
          <p:cNvPr id="46" name="Straight Arrow Connector 45">
            <a:extLst>
              <a:ext uri="{FF2B5EF4-FFF2-40B4-BE49-F238E27FC236}">
                <a16:creationId xmlns:a16="http://schemas.microsoft.com/office/drawing/2014/main" id="{1F0910B2-1815-411F-AA27-28B915C5E7E3}"/>
              </a:ext>
            </a:extLst>
          </p:cNvPr>
          <p:cNvCxnSpPr/>
          <p:nvPr/>
        </p:nvCxnSpPr>
        <p:spPr>
          <a:xfrm flipV="1">
            <a:off x="7315200" y="4168411"/>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8008B5-22B0-4D2E-B377-7F26E7A662E6}"/>
              </a:ext>
            </a:extLst>
          </p:cNvPr>
          <p:cNvSpPr txBox="1"/>
          <p:nvPr/>
        </p:nvSpPr>
        <p:spPr>
          <a:xfrm>
            <a:off x="7620000" y="3921840"/>
            <a:ext cx="304800" cy="369332"/>
          </a:xfrm>
          <a:prstGeom prst="rect">
            <a:avLst/>
          </a:prstGeom>
          <a:noFill/>
        </p:spPr>
        <p:txBody>
          <a:bodyPr wrap="square" rtlCol="0">
            <a:noAutofit/>
          </a:bodyPr>
          <a:lstStyle/>
          <a:p>
            <a:r>
              <a:rPr lang="en-US" dirty="0">
                <a:solidFill>
                  <a:srgbClr val="FF0000"/>
                </a:solidFill>
              </a:rPr>
              <a:t>0</a:t>
            </a:r>
          </a:p>
        </p:txBody>
      </p:sp>
      <p:pic>
        <p:nvPicPr>
          <p:cNvPr id="48" name="Ink 47">
            <a:extLst>
              <a:ext uri="{FF2B5EF4-FFF2-40B4-BE49-F238E27FC236}">
                <a16:creationId xmlns:a16="http://schemas.microsoft.com/office/drawing/2014/main" id="{0E46A5A5-1F2D-4D35-B774-421ADB17B4F6}"/>
              </a:ext>
            </a:extLst>
          </p:cNvPr>
          <p:cNvPicPr/>
          <p:nvPr/>
        </p:nvPicPr>
        <p:blipFill>
          <a:blip r:embed="rId6"/>
          <a:stretch>
            <a:fillRect/>
          </a:stretch>
        </p:blipFill>
        <p:spPr>
          <a:xfrm>
            <a:off x="7142525" y="2971800"/>
            <a:ext cx="772800" cy="257574"/>
          </a:xfrm>
          <a:prstGeom prst="rect">
            <a:avLst/>
          </a:prstGeom>
        </p:spPr>
      </p:pic>
      <p:cxnSp>
        <p:nvCxnSpPr>
          <p:cNvPr id="27" name="Straight Arrow Connector 26">
            <a:extLst>
              <a:ext uri="{FF2B5EF4-FFF2-40B4-BE49-F238E27FC236}">
                <a16:creationId xmlns:a16="http://schemas.microsoft.com/office/drawing/2014/main" id="{A70FB3ED-EC33-49F6-BE4B-299612EA2D77}"/>
              </a:ext>
            </a:extLst>
          </p:cNvPr>
          <p:cNvCxnSpPr/>
          <p:nvPr/>
        </p:nvCxnSpPr>
        <p:spPr>
          <a:xfrm flipV="1">
            <a:off x="8151225" y="2507717"/>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4D5A54-4DD0-4F63-971D-F4A8247ED6FB}"/>
              </a:ext>
            </a:extLst>
          </p:cNvPr>
          <p:cNvSpPr txBox="1"/>
          <p:nvPr/>
        </p:nvSpPr>
        <p:spPr>
          <a:xfrm>
            <a:off x="8456025" y="2261146"/>
            <a:ext cx="304800" cy="369332"/>
          </a:xfrm>
          <a:prstGeom prst="rect">
            <a:avLst/>
          </a:prstGeom>
          <a:noFill/>
        </p:spPr>
        <p:txBody>
          <a:bodyPr wrap="square" rtlCol="0">
            <a:noAutofit/>
          </a:bodyPr>
          <a:lstStyle/>
          <a:p>
            <a:r>
              <a:rPr lang="en-US" dirty="0">
                <a:solidFill>
                  <a:srgbClr val="FF0000"/>
                </a:solidFill>
              </a:rPr>
              <a:t>0</a:t>
            </a:r>
          </a:p>
        </p:txBody>
      </p:sp>
      <p:cxnSp>
        <p:nvCxnSpPr>
          <p:cNvPr id="29" name="Straight Arrow Connector 28">
            <a:extLst>
              <a:ext uri="{FF2B5EF4-FFF2-40B4-BE49-F238E27FC236}">
                <a16:creationId xmlns:a16="http://schemas.microsoft.com/office/drawing/2014/main" id="{2D7274BF-A62E-4B8F-96F8-B490FF56D149}"/>
              </a:ext>
            </a:extLst>
          </p:cNvPr>
          <p:cNvCxnSpPr/>
          <p:nvPr/>
        </p:nvCxnSpPr>
        <p:spPr>
          <a:xfrm flipV="1">
            <a:off x="9378309" y="4197902"/>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AC082E-E590-4D98-815B-5779E46A71B2}"/>
              </a:ext>
            </a:extLst>
          </p:cNvPr>
          <p:cNvSpPr txBox="1"/>
          <p:nvPr/>
        </p:nvSpPr>
        <p:spPr>
          <a:xfrm>
            <a:off x="9683109" y="3951331"/>
            <a:ext cx="304800" cy="369332"/>
          </a:xfrm>
          <a:prstGeom prst="rect">
            <a:avLst/>
          </a:prstGeom>
          <a:noFill/>
        </p:spPr>
        <p:txBody>
          <a:bodyPr wrap="square" rtlCol="0">
            <a:noAutofit/>
          </a:bodyPr>
          <a:lstStyle/>
          <a:p>
            <a:r>
              <a:rPr lang="en-US" dirty="0">
                <a:solidFill>
                  <a:srgbClr val="FF0000"/>
                </a:solidFill>
              </a:rPr>
              <a:t>0</a:t>
            </a:r>
          </a:p>
        </p:txBody>
      </p:sp>
      <p:pic>
        <p:nvPicPr>
          <p:cNvPr id="34" name="Ink 33">
            <a:extLst>
              <a:ext uri="{FF2B5EF4-FFF2-40B4-BE49-F238E27FC236}">
                <a16:creationId xmlns:a16="http://schemas.microsoft.com/office/drawing/2014/main" id="{11424AE6-D938-485C-9750-22E6FA83ECAC}"/>
              </a:ext>
            </a:extLst>
          </p:cNvPr>
          <p:cNvPicPr/>
          <p:nvPr/>
        </p:nvPicPr>
        <p:blipFill>
          <a:blip r:embed="rId7"/>
          <a:stretch>
            <a:fillRect/>
          </a:stretch>
        </p:blipFill>
        <p:spPr>
          <a:xfrm>
            <a:off x="6990125" y="4669075"/>
            <a:ext cx="772800" cy="257574"/>
          </a:xfrm>
          <a:prstGeom prst="rect">
            <a:avLst/>
          </a:prstGeom>
        </p:spPr>
      </p:pic>
      <p:cxnSp>
        <p:nvCxnSpPr>
          <p:cNvPr id="33" name="Straight Arrow Connector 32">
            <a:extLst>
              <a:ext uri="{FF2B5EF4-FFF2-40B4-BE49-F238E27FC236}">
                <a16:creationId xmlns:a16="http://schemas.microsoft.com/office/drawing/2014/main" id="{6B145812-553F-4F65-AEC7-E2D7D2E09459}"/>
              </a:ext>
            </a:extLst>
          </p:cNvPr>
          <p:cNvCxnSpPr/>
          <p:nvPr/>
        </p:nvCxnSpPr>
        <p:spPr>
          <a:xfrm flipV="1">
            <a:off x="6415088" y="6029963"/>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8BD40E3-5239-4298-9892-A531364296F8}"/>
              </a:ext>
            </a:extLst>
          </p:cNvPr>
          <p:cNvSpPr txBox="1"/>
          <p:nvPr/>
        </p:nvSpPr>
        <p:spPr>
          <a:xfrm>
            <a:off x="6767512" y="5783391"/>
            <a:ext cx="257175" cy="369332"/>
          </a:xfrm>
          <a:prstGeom prst="rect">
            <a:avLst/>
          </a:prstGeom>
          <a:noFill/>
        </p:spPr>
        <p:txBody>
          <a:bodyPr wrap="square" rtlCol="0">
            <a:noAutofit/>
          </a:bodyPr>
          <a:lstStyle/>
          <a:p>
            <a:r>
              <a:rPr lang="en-US" dirty="0">
                <a:solidFill>
                  <a:srgbClr val="FF0000"/>
                </a:solidFill>
              </a:rPr>
              <a:t>0</a:t>
            </a:r>
          </a:p>
        </p:txBody>
      </p:sp>
      <p:cxnSp>
        <p:nvCxnSpPr>
          <p:cNvPr id="42" name="Straight Arrow Connector 41">
            <a:extLst>
              <a:ext uri="{FF2B5EF4-FFF2-40B4-BE49-F238E27FC236}">
                <a16:creationId xmlns:a16="http://schemas.microsoft.com/office/drawing/2014/main" id="{70E1F4CB-2319-4875-ADAF-0861EED3B105}"/>
              </a:ext>
            </a:extLst>
          </p:cNvPr>
          <p:cNvCxnSpPr/>
          <p:nvPr/>
        </p:nvCxnSpPr>
        <p:spPr>
          <a:xfrm flipV="1">
            <a:off x="7150776" y="6029963"/>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72C6C93-94D9-4BF3-BB87-1764F6C79177}"/>
              </a:ext>
            </a:extLst>
          </p:cNvPr>
          <p:cNvSpPr txBox="1"/>
          <p:nvPr/>
        </p:nvSpPr>
        <p:spPr>
          <a:xfrm>
            <a:off x="7503200" y="5783391"/>
            <a:ext cx="257175" cy="369332"/>
          </a:xfrm>
          <a:prstGeom prst="rect">
            <a:avLst/>
          </a:prstGeom>
          <a:noFill/>
        </p:spPr>
        <p:txBody>
          <a:bodyPr wrap="square" rtlCol="0">
            <a:noAutofit/>
          </a:bodyPr>
          <a:lstStyle/>
          <a:p>
            <a:r>
              <a:rPr lang="en-US" dirty="0">
                <a:solidFill>
                  <a:srgbClr val="FF0000"/>
                </a:solidFill>
              </a:rPr>
              <a:t>0</a:t>
            </a:r>
          </a:p>
        </p:txBody>
      </p:sp>
      <p:cxnSp>
        <p:nvCxnSpPr>
          <p:cNvPr id="49" name="Straight Arrow Connector 48">
            <a:extLst>
              <a:ext uri="{FF2B5EF4-FFF2-40B4-BE49-F238E27FC236}">
                <a16:creationId xmlns:a16="http://schemas.microsoft.com/office/drawing/2014/main" id="{156C60BF-7FAE-4A1C-9B80-05B893F34D21}"/>
              </a:ext>
            </a:extLst>
          </p:cNvPr>
          <p:cNvCxnSpPr/>
          <p:nvPr/>
        </p:nvCxnSpPr>
        <p:spPr>
          <a:xfrm flipV="1">
            <a:off x="8086488" y="6029963"/>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0C1E75-EB0B-4199-8C52-6BA8441723FA}"/>
              </a:ext>
            </a:extLst>
          </p:cNvPr>
          <p:cNvSpPr txBox="1"/>
          <p:nvPr/>
        </p:nvSpPr>
        <p:spPr>
          <a:xfrm>
            <a:off x="8438912" y="5783391"/>
            <a:ext cx="257175" cy="369332"/>
          </a:xfrm>
          <a:prstGeom prst="rect">
            <a:avLst/>
          </a:prstGeom>
          <a:noFill/>
        </p:spPr>
        <p:txBody>
          <a:bodyPr wrap="square" rtlCol="0">
            <a:noAutofit/>
          </a:bodyPr>
          <a:lstStyle/>
          <a:p>
            <a:r>
              <a:rPr lang="en-US" dirty="0">
                <a:solidFill>
                  <a:srgbClr val="FF0000"/>
                </a:solidFill>
              </a:rPr>
              <a:t>0</a:t>
            </a:r>
          </a:p>
        </p:txBody>
      </p:sp>
      <p:cxnSp>
        <p:nvCxnSpPr>
          <p:cNvPr id="51" name="Straight Arrow Connector 50">
            <a:extLst>
              <a:ext uri="{FF2B5EF4-FFF2-40B4-BE49-F238E27FC236}">
                <a16:creationId xmlns:a16="http://schemas.microsoft.com/office/drawing/2014/main" id="{D0FF5C9A-ACB1-42AD-AE0C-D98DABD0A55A}"/>
              </a:ext>
            </a:extLst>
          </p:cNvPr>
          <p:cNvCxnSpPr/>
          <p:nvPr/>
        </p:nvCxnSpPr>
        <p:spPr>
          <a:xfrm flipV="1">
            <a:off x="9529644" y="6035383"/>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8E4E095-1BBE-4B23-ADE2-0196BC723596}"/>
              </a:ext>
            </a:extLst>
          </p:cNvPr>
          <p:cNvSpPr txBox="1"/>
          <p:nvPr/>
        </p:nvSpPr>
        <p:spPr>
          <a:xfrm>
            <a:off x="9882068" y="5788811"/>
            <a:ext cx="257175" cy="369332"/>
          </a:xfrm>
          <a:prstGeom prst="rect">
            <a:avLst/>
          </a:prstGeom>
          <a:noFill/>
        </p:spPr>
        <p:txBody>
          <a:bodyPr wrap="square" rtlCol="0">
            <a:noAutofit/>
          </a:bodyPr>
          <a:lstStyle/>
          <a:p>
            <a:r>
              <a:rPr lang="en-US" dirty="0">
                <a:solidFill>
                  <a:srgbClr val="FF0000"/>
                </a:solidFill>
              </a:rPr>
              <a:t>0</a:t>
            </a:r>
          </a:p>
        </p:txBody>
      </p:sp>
    </p:spTree>
    <p:extLst>
      <p:ext uri="{BB962C8B-B14F-4D97-AF65-F5344CB8AC3E}">
        <p14:creationId xmlns:p14="http://schemas.microsoft.com/office/powerpoint/2010/main" val="102508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P spid="28" grpId="0"/>
      <p:bldP spid="30" grpId="0"/>
      <p:bldP spid="39" grpId="0"/>
      <p:bldP spid="45" grpId="0"/>
      <p:bldP spid="50" grpId="0"/>
      <p:bldP spid="5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4"/>
          <p:cNvSpPr txBox="1">
            <a:spLocks/>
          </p:cNvSpPr>
          <p:nvPr/>
        </p:nvSpPr>
        <p:spPr>
          <a:xfrm>
            <a:off x="1409699" y="3806899"/>
            <a:ext cx="10972800" cy="1485257"/>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solidFill>
                  <a:srgbClr val="7030A0"/>
                </a:solidFill>
              </a:rPr>
              <a:t>Type = bird occurs when ebat = 0 and bird = 1.</a:t>
            </a:r>
          </a:p>
        </p:txBody>
      </p:sp>
      <mc:AlternateContent xmlns:mc="http://schemas.openxmlformats.org/markup-compatibility/2006" xmlns:a14="http://schemas.microsoft.com/office/drawing/2010/main">
        <mc:Choice Requires="a14">
          <p:sp>
            <p:nvSpPr>
              <p:cNvPr id="9" name="Rectangle 8"/>
              <p:cNvSpPr/>
              <p:nvPr/>
            </p:nvSpPr>
            <p:spPr>
              <a:xfrm>
                <a:off x="697219" y="4241491"/>
                <a:ext cx="11113781" cy="711510"/>
              </a:xfrm>
              <a:prstGeom prst="rect">
                <a:avLst/>
              </a:prstGeom>
            </p:spPr>
            <p:txBody>
              <a:bodyPr wrap="square">
                <a:noAutofit/>
              </a:bodyPr>
              <a:lstStyle/>
              <a:p>
                <a:pPr algn="ctr"/>
                <a14:m>
                  <m:oMath xmlns:m="http://schemas.openxmlformats.org/officeDocument/2006/math">
                    <m:r>
                      <a:rPr lang="en-US" sz="1600" smtClean="0">
                        <a:solidFill>
                          <a:srgbClr val="7030A0"/>
                        </a:solidFill>
                        <a:latin typeface="Cambria Math" panose="02040503050406030204" pitchFamily="18" charset="0"/>
                      </a:rPr>
                      <m:t>𝜇</m:t>
                    </m:r>
                    <m:d>
                      <m:dPr>
                        <m:begChr m:val="{"/>
                        <m:endChr m:val="|"/>
                        <m:ctrlPr>
                          <a:rPr lang="en-US" sz="1600" i="1">
                            <a:solidFill>
                              <a:srgbClr val="7030A0"/>
                            </a:solidFill>
                            <a:latin typeface="Cambria Math" panose="02040503050406030204" pitchFamily="18" charset="0"/>
                          </a:rPr>
                        </m:ctrlPr>
                      </m:dPr>
                      <m:e>
                        <m:r>
                          <a:rPr lang="en-US" sz="1600">
                            <a:solidFill>
                              <a:srgbClr val="7030A0"/>
                            </a:solidFill>
                            <a:latin typeface="Cambria Math" panose="02040503050406030204" pitchFamily="18" charset="0"/>
                          </a:rPr>
                          <m:t>𝑙𝑒𝑛𝑒𝑟𝑔𝑦</m:t>
                        </m:r>
                        <m:r>
                          <a:rPr lang="en-US" sz="1600">
                            <a:solidFill>
                              <a:srgbClr val="7030A0"/>
                            </a:solidFill>
                            <a:latin typeface="Cambria Math" panose="02040503050406030204" pitchFamily="18" charset="0"/>
                          </a:rPr>
                          <m:t> </m:t>
                        </m:r>
                      </m:e>
                    </m:d>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𝑇𝑌𝑃𝐸</m:t>
                    </m:r>
                    <m:r>
                      <a:rPr lang="en-US" sz="1600">
                        <a:solidFill>
                          <a:srgbClr val="7030A0"/>
                        </a:solidFill>
                        <a:latin typeface="Cambria Math" panose="02040503050406030204" pitchFamily="18" charset="0"/>
                      </a:rPr>
                      <m:t>}= </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0</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2</m:t>
                        </m:r>
                      </m:sub>
                    </m:sSub>
                    <m:r>
                      <a:rPr lang="en-US" sz="1600">
                        <a:solidFill>
                          <a:srgbClr val="7030A0"/>
                        </a:solidFill>
                        <a:latin typeface="Cambria Math" panose="02040503050406030204" pitchFamily="18" charset="0"/>
                      </a:rPr>
                      <m:t>𝑏𝑖𝑟𝑑</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3</m:t>
                        </m:r>
                      </m:sub>
                    </m:sSub>
                    <m:r>
                      <a:rPr lang="en-US" sz="1600">
                        <a:solidFill>
                          <a:srgbClr val="7030A0"/>
                        </a:solidFill>
                        <a:latin typeface="Cambria Math" panose="02040503050406030204" pitchFamily="18" charset="0"/>
                      </a:rPr>
                      <m:t>𝑒𝑏𝑎𝑡</m:t>
                    </m:r>
                    <m:r>
                      <a:rPr lang="en-US" sz="1600">
                        <a:solidFill>
                          <a:srgbClr val="7030A0"/>
                        </a:solidFill>
                        <a:latin typeface="Cambria Math" panose="02040503050406030204" pitchFamily="18" charset="0"/>
                      </a:rPr>
                      <m:t>)</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1</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4</m:t>
                        </m:r>
                      </m:sub>
                    </m:sSub>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𝑏𝑖𝑟𝑑</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5</m:t>
                        </m:r>
                      </m:sub>
                    </m:sSub>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𝑒𝑏𝑎𝑡</m:t>
                    </m:r>
                    <m:r>
                      <a:rPr lang="en-US" sz="1600">
                        <a:solidFill>
                          <a:srgbClr val="7030A0"/>
                        </a:solidFill>
                        <a:latin typeface="Cambria Math" panose="02040503050406030204" pitchFamily="18" charset="0"/>
                      </a:rPr>
                      <m:t>)</m:t>
                    </m:r>
                  </m:oMath>
                </a14:m>
                <a:r>
                  <a:rPr lang="en-US" sz="1600" dirty="0">
                    <a:solidFill>
                      <a:srgbClr val="7030A0"/>
                    </a:solidFill>
                  </a:rPr>
                  <a:t> </a:t>
                </a:r>
                <a14:m>
                  <m:oMath xmlns:m="http://schemas.openxmlformats.org/officeDocument/2006/math">
                    <m:r>
                      <a:rPr lang="en-US" sz="1600">
                        <a:solidFill>
                          <a:srgbClr val="7030A0"/>
                        </a:solidFill>
                        <a:latin typeface="Cambria Math" panose="02040503050406030204" pitchFamily="18" charset="0"/>
                      </a:rPr>
                      <m:t>𝑙𝑚𝑎𝑠𝑠</m:t>
                    </m:r>
                  </m:oMath>
                </a14:m>
                <a:endParaRPr lang="en-US" sz="1600" dirty="0">
                  <a:solidFill>
                    <a:srgbClr val="7030A0"/>
                  </a:solidFill>
                  <a:latin typeface="Cambria Math" panose="02040503050406030204" pitchFamily="18" charset="0"/>
                </a:endParaRPr>
              </a:p>
              <a:p>
                <a:r>
                  <a:rPr lang="en-US" sz="1600" dirty="0">
                    <a:solidFill>
                      <a:srgbClr val="7030A0"/>
                    </a:solidFill>
                  </a:rPr>
                  <a:t>	           </a:t>
                </a:r>
                <a14:m>
                  <m:oMath xmlns:m="http://schemas.openxmlformats.org/officeDocument/2006/math">
                    <m:r>
                      <a:rPr lang="en-US" sz="1600">
                        <a:solidFill>
                          <a:srgbClr val="7030A0"/>
                        </a:solidFill>
                        <a:latin typeface="Cambria Math" panose="02040503050406030204" pitchFamily="18" charset="0"/>
                      </a:rPr>
                      <m:t>𝜇</m:t>
                    </m:r>
                    <m:d>
                      <m:dPr>
                        <m:begChr m:val="{"/>
                        <m:endChr m:val="|"/>
                        <m:ctrlPr>
                          <a:rPr lang="en-US" sz="1600" i="1">
                            <a:solidFill>
                              <a:srgbClr val="7030A0"/>
                            </a:solidFill>
                            <a:latin typeface="Cambria Math" panose="02040503050406030204" pitchFamily="18" charset="0"/>
                          </a:rPr>
                        </m:ctrlPr>
                      </m:dPr>
                      <m:e>
                        <m:r>
                          <a:rPr lang="en-US" sz="1600">
                            <a:solidFill>
                              <a:srgbClr val="7030A0"/>
                            </a:solidFill>
                            <a:latin typeface="Cambria Math" panose="02040503050406030204" pitchFamily="18" charset="0"/>
                          </a:rPr>
                          <m:t>𝑙𝑒𝑛𝑒𝑟𝑔𝑦</m:t>
                        </m:r>
                        <m:r>
                          <a:rPr lang="en-US" sz="1600">
                            <a:solidFill>
                              <a:srgbClr val="7030A0"/>
                            </a:solidFill>
                            <a:latin typeface="Cambria Math" panose="02040503050406030204" pitchFamily="18" charset="0"/>
                          </a:rPr>
                          <m:t> </m:t>
                        </m:r>
                      </m:e>
                    </m:d>
                    <m:r>
                      <a:rPr lang="en-US" sz="1600">
                        <a:solidFill>
                          <a:srgbClr val="7030A0"/>
                        </a:solidFill>
                        <a:latin typeface="Cambria Math" panose="02040503050406030204" pitchFamily="18" charset="0"/>
                      </a:rPr>
                      <m:t>𝑙𝑚𝑎𝑠𝑠</m:t>
                    </m:r>
                    <m:r>
                      <a:rPr lang="en-US" sz="1600">
                        <a:solidFill>
                          <a:srgbClr val="7030A0"/>
                        </a:solidFill>
                        <a:latin typeface="Cambria Math" panose="02040503050406030204" pitchFamily="18" charset="0"/>
                      </a:rPr>
                      <m:t>, </m:t>
                    </m:r>
                    <m:r>
                      <a:rPr lang="en-US" sz="1600">
                        <a:solidFill>
                          <a:srgbClr val="7030A0"/>
                        </a:solidFill>
                        <a:latin typeface="Cambria Math" panose="02040503050406030204" pitchFamily="18" charset="0"/>
                      </a:rPr>
                      <m:t>𝑇𝑌𝑃𝐸</m:t>
                    </m:r>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𝒃𝒊𝒓𝒅</m:t>
                    </m:r>
                    <m:r>
                      <a:rPr lang="en-US" sz="1600">
                        <a:solidFill>
                          <a:srgbClr val="7030A0"/>
                        </a:solidFill>
                        <a:latin typeface="Cambria Math" panose="02040503050406030204" pitchFamily="18" charset="0"/>
                      </a:rPr>
                      <m:t>}=</m:t>
                    </m:r>
                    <m:d>
                      <m:dPr>
                        <m:ctrlPr>
                          <a:rPr lang="en-US" sz="1600" i="1">
                            <a:solidFill>
                              <a:srgbClr val="7030A0"/>
                            </a:solidFill>
                            <a:latin typeface="Cambria Math" panose="02040503050406030204" pitchFamily="18" charset="0"/>
                          </a:rPr>
                        </m:ctrlPr>
                      </m:dPr>
                      <m:e>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0</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2</m:t>
                            </m:r>
                          </m:sub>
                        </m:sSub>
                      </m:e>
                    </m:d>
                    <m:r>
                      <a:rPr lang="en-US" sz="1600">
                        <a:solidFill>
                          <a:srgbClr val="7030A0"/>
                        </a:solidFill>
                        <a:latin typeface="Cambria Math" panose="02040503050406030204" pitchFamily="18" charset="0"/>
                      </a:rPr>
                      <m:t>+(</m:t>
                    </m:r>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1</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𝛽</m:t>
                        </m:r>
                      </m:e>
                      <m:sub>
                        <m:r>
                          <a:rPr lang="en-US" sz="1600">
                            <a:solidFill>
                              <a:srgbClr val="7030A0"/>
                            </a:solidFill>
                            <a:latin typeface="Cambria Math" panose="02040503050406030204" pitchFamily="18" charset="0"/>
                          </a:rPr>
                          <m:t>4</m:t>
                        </m:r>
                      </m:sub>
                    </m:sSub>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𝑙𝑚𝑎𝑠𝑠</m:t>
                    </m:r>
                  </m:oMath>
                </a14:m>
                <a:r>
                  <a:rPr lang="en-US" sz="1600" dirty="0">
                    <a:solidFill>
                      <a:srgbClr val="7030A0"/>
                    </a:solidFill>
                  </a:rPr>
                  <a:t>: slope = </a:t>
                </a:r>
                <a14:m>
                  <m:oMath xmlns:m="http://schemas.openxmlformats.org/officeDocument/2006/math">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𝜷</m:t>
                        </m:r>
                      </m:e>
                      <m:sub>
                        <m:r>
                          <a:rPr lang="en-US" sz="1600">
                            <a:solidFill>
                              <a:srgbClr val="7030A0"/>
                            </a:solidFill>
                            <a:latin typeface="Cambria Math" panose="02040503050406030204" pitchFamily="18" charset="0"/>
                          </a:rPr>
                          <m:t>𝟏</m:t>
                        </m:r>
                      </m:sub>
                    </m:sSub>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m:t>
                        </m:r>
                        <m:r>
                          <a:rPr lang="en-US" sz="1600">
                            <a:solidFill>
                              <a:srgbClr val="7030A0"/>
                            </a:solidFill>
                            <a:latin typeface="Cambria Math" panose="02040503050406030204" pitchFamily="18" charset="0"/>
                          </a:rPr>
                          <m:t>𝜷</m:t>
                        </m:r>
                      </m:e>
                      <m:sub>
                        <m:r>
                          <a:rPr lang="en-US" sz="1600">
                            <a:solidFill>
                              <a:srgbClr val="7030A0"/>
                            </a:solidFill>
                            <a:latin typeface="Cambria Math" panose="02040503050406030204" pitchFamily="18" charset="0"/>
                          </a:rPr>
                          <m:t>𝟒</m:t>
                        </m:r>
                      </m:sub>
                    </m:sSub>
                  </m:oMath>
                </a14:m>
                <a:endParaRPr lang="en-US" sz="1600" dirty="0"/>
              </a:p>
              <a:p>
                <a:pPr marL="285750" indent="-285750">
                  <a:spcBef>
                    <a:spcPts val="600"/>
                  </a:spcBef>
                  <a:buFont typeface="Arial" panose="020B0604020202020204" pitchFamily="34" charset="0"/>
                  <a:buChar char="•"/>
                </a:pPr>
                <a:endParaRPr lang="en-US" sz="1600" dirty="0"/>
              </a:p>
            </p:txBody>
          </p:sp>
        </mc:Choice>
        <mc:Fallback xmlns="">
          <p:sp>
            <p:nvSpPr>
              <p:cNvPr id="9" name="Rectangle 8"/>
              <p:cNvSpPr>
                <a:spLocks noRot="1" noChangeAspect="1" noMove="1" noResize="1" noEditPoints="1" noAdjustHandles="1" noChangeArrowheads="1" noChangeShapeType="1" noTextEdit="1"/>
              </p:cNvSpPr>
              <p:nvPr/>
            </p:nvSpPr>
            <p:spPr>
              <a:xfrm>
                <a:off x="697219" y="4241491"/>
                <a:ext cx="11113781" cy="711510"/>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Echolocation! Part II</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68619" y="2101236"/>
                <a:ext cx="10972800" cy="1444790"/>
              </a:xfrm>
            </p:spPr>
            <p:txBody>
              <a:bodyPr/>
              <a:lstStyle/>
              <a:p>
                <a:pPr marL="0" indent="0">
                  <a:buNone/>
                </a:pPr>
                <a:endParaRPr lang="en-US" sz="1600" dirty="0"/>
              </a:p>
              <a:p>
                <a:pPr marL="228600" indent="-228600"/>
                <a:r>
                  <a:rPr lang="en-US" sz="1600" dirty="0"/>
                  <a:t>Individual regression equations for each value of TYPE:</a:t>
                </a:r>
              </a:p>
              <a:p>
                <a:pPr marL="0" indent="0">
                  <a:buNone/>
                </a:pPr>
                <a:r>
                  <a:rPr lang="en-US" sz="1600" dirty="0">
                    <a:solidFill>
                      <a:srgbClr val="00B050"/>
                    </a:solidFill>
                  </a:rPr>
                  <a:t>	Type = </a:t>
                </a:r>
                <a:r>
                  <a:rPr lang="en-US" sz="1600" dirty="0" err="1">
                    <a:solidFill>
                      <a:srgbClr val="00B050"/>
                    </a:solidFill>
                  </a:rPr>
                  <a:t>ebat</a:t>
                </a:r>
                <a:r>
                  <a:rPr lang="en-US" sz="1600" dirty="0">
                    <a:solidFill>
                      <a:srgbClr val="00B050"/>
                    </a:solidFill>
                  </a:rPr>
                  <a:t> occurs when </a:t>
                </a:r>
                <a:r>
                  <a:rPr lang="en-US" sz="1600" dirty="0" err="1">
                    <a:solidFill>
                      <a:srgbClr val="00B050"/>
                    </a:solidFill>
                  </a:rPr>
                  <a:t>ebat</a:t>
                </a:r>
                <a:r>
                  <a:rPr lang="en-US" sz="1600" dirty="0">
                    <a:solidFill>
                      <a:srgbClr val="00B050"/>
                    </a:solidFill>
                  </a:rPr>
                  <a:t> = 1 and bird = 0.</a:t>
                </a:r>
              </a:p>
              <a:p>
                <a:pPr marL="0" indent="0">
                  <a:buNone/>
                </a:pPr>
                <a:r>
                  <a:rPr lang="en-US" sz="1600" dirty="0">
                    <a:solidFill>
                      <a:srgbClr val="0070C0"/>
                    </a:solidFill>
                  </a:rPr>
                  <a:t>		</a:t>
                </a:r>
                <a14:m>
                  <m:oMath xmlns:m="http://schemas.openxmlformats.org/officeDocument/2006/math">
                    <m:r>
                      <a:rPr lang="en-US" sz="1600" smtClean="0">
                        <a:solidFill>
                          <a:srgbClr val="00B050"/>
                        </a:solidFill>
                        <a:latin typeface="Cambria Math" panose="02040503050406030204" pitchFamily="18" charset="0"/>
                      </a:rPr>
                      <m:t>𝜇</m:t>
                    </m:r>
                    <m:d>
                      <m:dPr>
                        <m:begChr m:val="{"/>
                        <m:endChr m:val="|"/>
                        <m:ctrlPr>
                          <a:rPr lang="en-US" sz="1600" i="1">
                            <a:solidFill>
                              <a:srgbClr val="00B050"/>
                            </a:solidFill>
                            <a:latin typeface="Cambria Math" panose="02040503050406030204" pitchFamily="18" charset="0"/>
                          </a:rPr>
                        </m:ctrlPr>
                      </m:dPr>
                      <m:e>
                        <m:r>
                          <a:rPr lang="en-US" sz="1600">
                            <a:solidFill>
                              <a:srgbClr val="00B050"/>
                            </a:solidFill>
                            <a:latin typeface="Cambria Math" panose="02040503050406030204" pitchFamily="18" charset="0"/>
                          </a:rPr>
                          <m:t>𝑙𝑒𝑛𝑒𝑟𝑔𝑦</m:t>
                        </m:r>
                        <m:r>
                          <a:rPr lang="en-US" sz="1600">
                            <a:solidFill>
                              <a:srgbClr val="00B050"/>
                            </a:solidFill>
                            <a:latin typeface="Cambria Math" panose="02040503050406030204" pitchFamily="18" charset="0"/>
                          </a:rPr>
                          <m:t> </m:t>
                        </m:r>
                      </m:e>
                    </m:d>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𝑇𝑌𝑃𝐸</m:t>
                    </m:r>
                    <m:r>
                      <a:rPr lang="en-US" sz="1600">
                        <a:solidFill>
                          <a:srgbClr val="00B050"/>
                        </a:solidFill>
                        <a:latin typeface="Cambria Math" panose="02040503050406030204" pitchFamily="18" charset="0"/>
                      </a:rPr>
                      <m:t>}= </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0</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2</m:t>
                        </m:r>
                      </m:sub>
                    </m:sSub>
                    <m:r>
                      <a:rPr lang="en-US" sz="1600">
                        <a:solidFill>
                          <a:srgbClr val="00B050"/>
                        </a:solidFill>
                        <a:latin typeface="Cambria Math" panose="02040503050406030204" pitchFamily="18" charset="0"/>
                      </a:rPr>
                      <m:t>𝑏𝑖𝑟𝑑</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3</m:t>
                        </m:r>
                      </m:sub>
                    </m:sSub>
                    <m:r>
                      <a:rPr lang="en-US" sz="1600">
                        <a:solidFill>
                          <a:srgbClr val="00B050"/>
                        </a:solidFill>
                        <a:latin typeface="Cambria Math" panose="02040503050406030204" pitchFamily="18" charset="0"/>
                      </a:rPr>
                      <m:t>𝑒𝑏𝑎𝑡</m:t>
                    </m:r>
                    <m:r>
                      <a:rPr lang="en-US" sz="1600">
                        <a:solidFill>
                          <a:srgbClr val="00B050"/>
                        </a:solidFill>
                        <a:latin typeface="Cambria Math" panose="02040503050406030204" pitchFamily="18" charset="0"/>
                      </a:rPr>
                      <m:t>)</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1</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4</m:t>
                        </m:r>
                      </m:sub>
                    </m:sSub>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𝑏𝑖𝑟𝑑</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5</m:t>
                        </m:r>
                      </m:sub>
                    </m:sSub>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𝑒𝑏𝑎𝑡</m:t>
                    </m:r>
                    <m:r>
                      <a:rPr lang="en-US" sz="1600">
                        <a:solidFill>
                          <a:srgbClr val="00B050"/>
                        </a:solidFill>
                        <a:latin typeface="Cambria Math" panose="02040503050406030204" pitchFamily="18" charset="0"/>
                      </a:rPr>
                      <m:t>)</m:t>
                    </m:r>
                  </m:oMath>
                </a14:m>
                <a:r>
                  <a:rPr lang="en-US" sz="1600" dirty="0">
                    <a:solidFill>
                      <a:srgbClr val="00B050"/>
                    </a:solidFill>
                  </a:rPr>
                  <a:t> </a:t>
                </a:r>
                <a14:m>
                  <m:oMath xmlns:m="http://schemas.openxmlformats.org/officeDocument/2006/math">
                    <m:r>
                      <a:rPr lang="en-US" sz="1600">
                        <a:solidFill>
                          <a:srgbClr val="00B050"/>
                        </a:solidFill>
                        <a:latin typeface="Cambria Math" panose="02040503050406030204" pitchFamily="18" charset="0"/>
                      </a:rPr>
                      <m:t>𝑙𝑚𝑎𝑠𝑠</m:t>
                    </m:r>
                  </m:oMath>
                </a14:m>
                <a:endParaRPr lang="en-US" sz="1600" dirty="0"/>
              </a:p>
              <a:p>
                <a:pPr marL="0" indent="0">
                  <a:buNone/>
                </a:pPr>
                <a:r>
                  <a:rPr lang="en-US" sz="1600" dirty="0">
                    <a:solidFill>
                      <a:srgbClr val="00B050"/>
                    </a:solidFill>
                  </a:rPr>
                  <a:t>		</a:t>
                </a:r>
                <a14:m>
                  <m:oMath xmlns:m="http://schemas.openxmlformats.org/officeDocument/2006/math">
                    <m:r>
                      <a:rPr lang="en-US" sz="1600">
                        <a:solidFill>
                          <a:srgbClr val="00B050"/>
                        </a:solidFill>
                        <a:latin typeface="Cambria Math" panose="02040503050406030204" pitchFamily="18" charset="0"/>
                      </a:rPr>
                      <m:t>𝜇</m:t>
                    </m:r>
                    <m:d>
                      <m:dPr>
                        <m:begChr m:val="{"/>
                        <m:endChr m:val="|"/>
                        <m:ctrlPr>
                          <a:rPr lang="en-US" sz="1600" i="1">
                            <a:solidFill>
                              <a:srgbClr val="00B050"/>
                            </a:solidFill>
                            <a:latin typeface="Cambria Math" panose="02040503050406030204" pitchFamily="18" charset="0"/>
                          </a:rPr>
                        </m:ctrlPr>
                      </m:dPr>
                      <m:e>
                        <m:r>
                          <a:rPr lang="en-US" sz="1600">
                            <a:solidFill>
                              <a:srgbClr val="00B050"/>
                            </a:solidFill>
                            <a:latin typeface="Cambria Math" panose="02040503050406030204" pitchFamily="18" charset="0"/>
                          </a:rPr>
                          <m:t>𝑙𝑒𝑛𝑒𝑟𝑔𝑦</m:t>
                        </m:r>
                        <m:r>
                          <a:rPr lang="en-US" sz="1600">
                            <a:solidFill>
                              <a:srgbClr val="00B050"/>
                            </a:solidFill>
                            <a:latin typeface="Cambria Math" panose="02040503050406030204" pitchFamily="18" charset="0"/>
                          </a:rPr>
                          <m:t> </m:t>
                        </m:r>
                      </m:e>
                    </m:d>
                    <m:r>
                      <a:rPr lang="en-US" sz="1600">
                        <a:solidFill>
                          <a:srgbClr val="00B050"/>
                        </a:solidFill>
                        <a:latin typeface="Cambria Math" panose="02040503050406030204" pitchFamily="18" charset="0"/>
                      </a:rPr>
                      <m:t>𝑙𝑚𝑎𝑠𝑠</m:t>
                    </m:r>
                    <m:r>
                      <a:rPr lang="en-US" sz="1600">
                        <a:solidFill>
                          <a:srgbClr val="00B050"/>
                        </a:solidFill>
                        <a:latin typeface="Cambria Math" panose="02040503050406030204" pitchFamily="18" charset="0"/>
                      </a:rPr>
                      <m:t>, </m:t>
                    </m:r>
                    <m:r>
                      <a:rPr lang="en-US" sz="1600">
                        <a:solidFill>
                          <a:srgbClr val="00B050"/>
                        </a:solidFill>
                        <a:latin typeface="Cambria Math" panose="02040503050406030204" pitchFamily="18" charset="0"/>
                      </a:rPr>
                      <m:t>𝑇𝑌𝑃𝐸</m:t>
                    </m:r>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𝒆𝒃𝒂𝒕</m:t>
                    </m:r>
                    <m:r>
                      <a:rPr lang="en-US" sz="1600">
                        <a:solidFill>
                          <a:srgbClr val="00B050"/>
                        </a:solidFill>
                        <a:latin typeface="Cambria Math" panose="02040503050406030204" pitchFamily="18" charset="0"/>
                      </a:rPr>
                      <m:t>}=</m:t>
                    </m:r>
                    <m:d>
                      <m:dPr>
                        <m:ctrlPr>
                          <a:rPr lang="en-US" sz="1600" i="1">
                            <a:solidFill>
                              <a:srgbClr val="00B050"/>
                            </a:solidFill>
                            <a:latin typeface="Cambria Math" panose="02040503050406030204" pitchFamily="18" charset="0"/>
                          </a:rPr>
                        </m:ctrlPr>
                      </m:dPr>
                      <m:e>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0</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3</m:t>
                            </m:r>
                          </m:sub>
                        </m:sSub>
                      </m:e>
                    </m:d>
                    <m:r>
                      <a:rPr lang="en-US" sz="1600">
                        <a:solidFill>
                          <a:srgbClr val="00B050"/>
                        </a:solidFill>
                        <a:latin typeface="Cambria Math" panose="02040503050406030204" pitchFamily="18" charset="0"/>
                      </a:rPr>
                      <m:t>+(</m:t>
                    </m:r>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1</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𝛽</m:t>
                        </m:r>
                      </m:e>
                      <m:sub>
                        <m:r>
                          <a:rPr lang="en-US" sz="1600">
                            <a:solidFill>
                              <a:srgbClr val="00B050"/>
                            </a:solidFill>
                            <a:latin typeface="Cambria Math" panose="02040503050406030204" pitchFamily="18" charset="0"/>
                          </a:rPr>
                          <m:t>5</m:t>
                        </m:r>
                      </m:sub>
                    </m:sSub>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𝑙𝑚𝑎𝑠𝑠</m:t>
                    </m:r>
                  </m:oMath>
                </a14:m>
                <a:r>
                  <a:rPr lang="en-US" sz="1600" dirty="0">
                    <a:solidFill>
                      <a:srgbClr val="00B050"/>
                    </a:solidFill>
                  </a:rPr>
                  <a:t>: slope = </a:t>
                </a:r>
                <a14:m>
                  <m:oMath xmlns:m="http://schemas.openxmlformats.org/officeDocument/2006/math">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𝜷</m:t>
                        </m:r>
                      </m:e>
                      <m:sub>
                        <m:r>
                          <a:rPr lang="en-US" sz="1600">
                            <a:solidFill>
                              <a:srgbClr val="00B050"/>
                            </a:solidFill>
                            <a:latin typeface="Cambria Math" panose="02040503050406030204" pitchFamily="18" charset="0"/>
                          </a:rPr>
                          <m:t>𝟏</m:t>
                        </m:r>
                      </m:sub>
                    </m:sSub>
                    <m:sSub>
                      <m:sSubPr>
                        <m:ctrlPr>
                          <a:rPr lang="en-US" sz="1600" i="1">
                            <a:solidFill>
                              <a:srgbClr val="00B050"/>
                            </a:solidFill>
                            <a:latin typeface="Cambria Math" panose="02040503050406030204" pitchFamily="18" charset="0"/>
                          </a:rPr>
                        </m:ctrlPr>
                      </m:sSubPr>
                      <m:e>
                        <m:r>
                          <a:rPr lang="en-US" sz="1600">
                            <a:solidFill>
                              <a:srgbClr val="00B050"/>
                            </a:solidFill>
                            <a:latin typeface="Cambria Math" panose="02040503050406030204" pitchFamily="18" charset="0"/>
                          </a:rPr>
                          <m:t>+</m:t>
                        </m:r>
                        <m:r>
                          <a:rPr lang="en-US" sz="1600">
                            <a:solidFill>
                              <a:srgbClr val="00B050"/>
                            </a:solidFill>
                            <a:latin typeface="Cambria Math" panose="02040503050406030204" pitchFamily="18" charset="0"/>
                          </a:rPr>
                          <m:t>𝜷</m:t>
                        </m:r>
                      </m:e>
                      <m:sub>
                        <m:r>
                          <a:rPr lang="en-US" sz="1600">
                            <a:solidFill>
                              <a:srgbClr val="00B050"/>
                            </a:solidFill>
                            <a:latin typeface="Cambria Math" panose="02040503050406030204" pitchFamily="18" charset="0"/>
                          </a:rPr>
                          <m:t>𝟓</m:t>
                        </m:r>
                      </m:sub>
                    </m:sSub>
                  </m:oMath>
                </a14:m>
                <a:r>
                  <a:rPr lang="en-US" sz="1600" dirty="0">
                    <a:solidFill>
                      <a:srgbClr val="00B050"/>
                    </a:solidFill>
                  </a:rPr>
                  <a:t> </a:t>
                </a:r>
                <a:endParaRPr lang="en-US" sz="1600" dirty="0"/>
              </a:p>
              <a:p>
                <a:pPr marL="0" indent="0">
                  <a:buNone/>
                </a:pPr>
                <a:endParaRPr lang="en-US" sz="16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68619" y="2101236"/>
                <a:ext cx="10972800" cy="1444790"/>
              </a:xfrm>
              <a:blipFill>
                <a:blip r:embed="rId4"/>
                <a:stretch>
                  <a:fillRect l="-116" b="-16522"/>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6B145812-553F-4F65-AEC7-E2D7D2E09459}"/>
              </a:ext>
            </a:extLst>
          </p:cNvPr>
          <p:cNvCxnSpPr/>
          <p:nvPr/>
        </p:nvCxnSpPr>
        <p:spPr>
          <a:xfrm flipV="1">
            <a:off x="5440095" y="3112302"/>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8BD40E3-5239-4298-9892-A531364296F8}"/>
              </a:ext>
            </a:extLst>
          </p:cNvPr>
          <p:cNvSpPr txBox="1"/>
          <p:nvPr/>
        </p:nvSpPr>
        <p:spPr>
          <a:xfrm>
            <a:off x="5792519" y="2865730"/>
            <a:ext cx="257175" cy="369332"/>
          </a:xfrm>
          <a:prstGeom prst="rect">
            <a:avLst/>
          </a:prstGeom>
          <a:noFill/>
        </p:spPr>
        <p:txBody>
          <a:bodyPr wrap="square" rtlCol="0">
            <a:noAutofit/>
          </a:bodyPr>
          <a:lstStyle/>
          <a:p>
            <a:r>
              <a:rPr lang="en-US" dirty="0">
                <a:solidFill>
                  <a:srgbClr val="FF0000"/>
                </a:solidFill>
              </a:rPr>
              <a:t>0</a:t>
            </a:r>
          </a:p>
        </p:txBody>
      </p:sp>
      <p:cxnSp>
        <p:nvCxnSpPr>
          <p:cNvPr id="42" name="Straight Arrow Connector 41">
            <a:extLst>
              <a:ext uri="{FF2B5EF4-FFF2-40B4-BE49-F238E27FC236}">
                <a16:creationId xmlns:a16="http://schemas.microsoft.com/office/drawing/2014/main" id="{70E1F4CB-2319-4875-ADAF-0861EED3B105}"/>
              </a:ext>
            </a:extLst>
          </p:cNvPr>
          <p:cNvCxnSpPr/>
          <p:nvPr/>
        </p:nvCxnSpPr>
        <p:spPr>
          <a:xfrm flipV="1">
            <a:off x="7831158" y="3140988"/>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72C6C93-94D9-4BF3-BB87-1764F6C79177}"/>
              </a:ext>
            </a:extLst>
          </p:cNvPr>
          <p:cNvSpPr txBox="1"/>
          <p:nvPr/>
        </p:nvSpPr>
        <p:spPr>
          <a:xfrm>
            <a:off x="8183582" y="2894416"/>
            <a:ext cx="257175" cy="369332"/>
          </a:xfrm>
          <a:prstGeom prst="rect">
            <a:avLst/>
          </a:prstGeom>
          <a:noFill/>
        </p:spPr>
        <p:txBody>
          <a:bodyPr wrap="square" rtlCol="0">
            <a:noAutofit/>
          </a:bodyPr>
          <a:lstStyle/>
          <a:p>
            <a:r>
              <a:rPr lang="en-US" dirty="0">
                <a:solidFill>
                  <a:srgbClr val="FF0000"/>
                </a:solidFill>
              </a:rPr>
              <a:t>0</a:t>
            </a:r>
          </a:p>
        </p:txBody>
      </p:sp>
      <p:cxnSp>
        <p:nvCxnSpPr>
          <p:cNvPr id="49" name="Straight Arrow Connector 48">
            <a:extLst>
              <a:ext uri="{FF2B5EF4-FFF2-40B4-BE49-F238E27FC236}">
                <a16:creationId xmlns:a16="http://schemas.microsoft.com/office/drawing/2014/main" id="{156C60BF-7FAE-4A1C-9B80-05B893F34D21}"/>
              </a:ext>
            </a:extLst>
          </p:cNvPr>
          <p:cNvCxnSpPr/>
          <p:nvPr/>
        </p:nvCxnSpPr>
        <p:spPr>
          <a:xfrm flipV="1">
            <a:off x="6172200" y="4295135"/>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0C1E75-EB0B-4199-8C52-6BA8441723FA}"/>
              </a:ext>
            </a:extLst>
          </p:cNvPr>
          <p:cNvSpPr txBox="1"/>
          <p:nvPr/>
        </p:nvSpPr>
        <p:spPr>
          <a:xfrm>
            <a:off x="6524624" y="4048563"/>
            <a:ext cx="257175" cy="369332"/>
          </a:xfrm>
          <a:prstGeom prst="rect">
            <a:avLst/>
          </a:prstGeom>
          <a:noFill/>
        </p:spPr>
        <p:txBody>
          <a:bodyPr wrap="square" rtlCol="0">
            <a:noAutofit/>
          </a:bodyPr>
          <a:lstStyle/>
          <a:p>
            <a:r>
              <a:rPr lang="en-US" dirty="0">
                <a:solidFill>
                  <a:srgbClr val="FF0000"/>
                </a:solidFill>
              </a:rPr>
              <a:t>0</a:t>
            </a:r>
          </a:p>
        </p:txBody>
      </p:sp>
      <p:cxnSp>
        <p:nvCxnSpPr>
          <p:cNvPr id="51" name="Straight Arrow Connector 50">
            <a:extLst>
              <a:ext uri="{FF2B5EF4-FFF2-40B4-BE49-F238E27FC236}">
                <a16:creationId xmlns:a16="http://schemas.microsoft.com/office/drawing/2014/main" id="{D0FF5C9A-ACB1-42AD-AE0C-D98DABD0A55A}"/>
              </a:ext>
            </a:extLst>
          </p:cNvPr>
          <p:cNvCxnSpPr/>
          <p:nvPr/>
        </p:nvCxnSpPr>
        <p:spPr>
          <a:xfrm flipV="1">
            <a:off x="8820150" y="4295135"/>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8E4E095-1BBE-4B23-ADE2-0196BC723596}"/>
              </a:ext>
            </a:extLst>
          </p:cNvPr>
          <p:cNvSpPr txBox="1"/>
          <p:nvPr/>
        </p:nvSpPr>
        <p:spPr>
          <a:xfrm>
            <a:off x="9172574" y="4048563"/>
            <a:ext cx="257175" cy="369332"/>
          </a:xfrm>
          <a:prstGeom prst="rect">
            <a:avLst/>
          </a:prstGeom>
          <a:noFill/>
        </p:spPr>
        <p:txBody>
          <a:bodyPr wrap="square" rtlCol="0">
            <a:noAutofit/>
          </a:bodyPr>
          <a:lstStyle/>
          <a:p>
            <a:r>
              <a:rPr lang="en-US" dirty="0">
                <a:solidFill>
                  <a:srgbClr val="FF0000"/>
                </a:solidFill>
              </a:rPr>
              <a:t>0</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B9F35E6-3DC0-7F41-AFDE-2606976481B5}"/>
                  </a:ext>
                </a:extLst>
              </p:cNvPr>
              <p:cNvSpPr/>
              <p:nvPr/>
            </p:nvSpPr>
            <p:spPr>
              <a:xfrm>
                <a:off x="381000" y="1390471"/>
                <a:ext cx="11430000" cy="1200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solidFill>
                            <a:srgbClr val="0070C0"/>
                          </a:solidFill>
                          <a:latin typeface="Cambria Math" panose="02040503050406030204" pitchFamily="18" charset="0"/>
                        </a:rPr>
                        <m:t>𝜇</m:t>
                      </m:r>
                      <m:d>
                        <m:dPr>
                          <m:begChr m:val="{"/>
                          <m:endChr m:val="|"/>
                          <m:ctrlPr>
                            <a:rPr lang="en-US" i="1">
                              <a:solidFill>
                                <a:srgbClr val="0070C0"/>
                              </a:solidFill>
                              <a:latin typeface="Cambria Math" panose="02040503050406030204" pitchFamily="18" charset="0"/>
                            </a:rPr>
                          </m:ctrlPr>
                        </m:dPr>
                        <m:e>
                          <m:r>
                            <a:rPr lang="en-US">
                              <a:solidFill>
                                <a:srgbClr val="0070C0"/>
                              </a:solidFill>
                              <a:latin typeface="Cambria Math" panose="02040503050406030204" pitchFamily="18" charset="0"/>
                            </a:rPr>
                            <m:t>𝑙𝑒𝑛𝑒𝑟𝑔𝑦</m:t>
                          </m:r>
                          <m:r>
                            <a:rPr lang="en-US">
                              <a:solidFill>
                                <a:srgbClr val="0070C0"/>
                              </a:solidFill>
                              <a:latin typeface="Cambria Math" panose="02040503050406030204" pitchFamily="18" charset="0"/>
                            </a:rPr>
                            <m:t> </m:t>
                          </m:r>
                        </m:e>
                      </m:d>
                      <m:r>
                        <a:rPr lang="en-US">
                          <a:solidFill>
                            <a:srgbClr val="0070C0"/>
                          </a:solidFill>
                          <a:latin typeface="Cambria Math" panose="02040503050406030204" pitchFamily="18" charset="0"/>
                        </a:rPr>
                        <m:t>𝑙𝑚𝑎𝑠𝑠</m:t>
                      </m:r>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𝑇𝑌𝑃𝐸</m:t>
                      </m:r>
                      <m:r>
                        <a:rPr lang="en-US">
                          <a:solidFill>
                            <a:srgbClr val="0070C0"/>
                          </a:solidFill>
                          <a:latin typeface="Cambria Math" panose="02040503050406030204" pitchFamily="18" charset="0"/>
                        </a:rPr>
                        <m:t>}= </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0</m:t>
                          </m:r>
                        </m:sub>
                      </m:sSub>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1</m:t>
                          </m:r>
                        </m:sub>
                      </m:sSub>
                      <m:r>
                        <a:rPr lang="en-US">
                          <a:solidFill>
                            <a:srgbClr val="0070C0"/>
                          </a:solidFill>
                          <a:latin typeface="Cambria Math" panose="02040503050406030204" pitchFamily="18" charset="0"/>
                        </a:rPr>
                        <m:t>𝑙𝑚𝑎𝑠𝑠</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2</m:t>
                          </m:r>
                        </m:sub>
                      </m:sSub>
                      <m:r>
                        <a:rPr lang="en-US">
                          <a:solidFill>
                            <a:srgbClr val="0070C0"/>
                          </a:solidFill>
                          <a:latin typeface="Cambria Math" panose="02040503050406030204" pitchFamily="18" charset="0"/>
                        </a:rPr>
                        <m:t>𝑏𝑖𝑟𝑑</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3</m:t>
                          </m:r>
                        </m:sub>
                      </m:sSub>
                      <m:r>
                        <a:rPr lang="en-US">
                          <a:solidFill>
                            <a:srgbClr val="0070C0"/>
                          </a:solidFill>
                          <a:latin typeface="Cambria Math" panose="02040503050406030204" pitchFamily="18" charset="0"/>
                        </a:rPr>
                        <m:t>𝑒𝑏𝑎𝑡</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4</m:t>
                          </m:r>
                        </m:sub>
                      </m:sSub>
                      <m:r>
                        <a:rPr lang="en-US">
                          <a:solidFill>
                            <a:srgbClr val="0070C0"/>
                          </a:solidFill>
                          <a:latin typeface="Cambria Math" panose="02040503050406030204" pitchFamily="18" charset="0"/>
                        </a:rPr>
                        <m:t>𝑙𝑚𝑎𝑠𝑠</m:t>
                      </m:r>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𝑏𝑖𝑟𝑑</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5</m:t>
                          </m:r>
                        </m:sub>
                      </m:sSub>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𝑙𝑚𝑎𝑠𝑠</m:t>
                      </m:r>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𝑒𝑏𝑎𝑡</m:t>
                      </m:r>
                    </m:oMath>
                  </m:oMathPara>
                </a14:m>
                <a:endParaRPr lang="en-US" dirty="0">
                  <a:solidFill>
                    <a:srgbClr val="0070C0"/>
                  </a:solidFill>
                </a:endParaRPr>
              </a:p>
              <a:p>
                <a:pPr algn="ctr"/>
                <a14:m>
                  <m:oMathPara xmlns:m="http://schemas.openxmlformats.org/officeDocument/2006/math">
                    <m:oMathParaPr>
                      <m:jc m:val="centerGroup"/>
                    </m:oMathParaPr>
                    <m:oMath xmlns:m="http://schemas.openxmlformats.org/officeDocument/2006/math">
                      <m:r>
                        <a:rPr lang="en-US">
                          <a:solidFill>
                            <a:srgbClr val="0070C0"/>
                          </a:solidFill>
                          <a:latin typeface="Cambria Math" panose="02040503050406030204" pitchFamily="18" charset="0"/>
                        </a:rPr>
                        <m:t>𝜇</m:t>
                      </m:r>
                      <m:d>
                        <m:dPr>
                          <m:begChr m:val="{"/>
                          <m:endChr m:val="|"/>
                          <m:ctrlPr>
                            <a:rPr lang="en-US" i="1">
                              <a:solidFill>
                                <a:srgbClr val="0070C0"/>
                              </a:solidFill>
                              <a:latin typeface="Cambria Math" panose="02040503050406030204" pitchFamily="18" charset="0"/>
                            </a:rPr>
                          </m:ctrlPr>
                        </m:dPr>
                        <m:e>
                          <m:r>
                            <a:rPr lang="en-US">
                              <a:solidFill>
                                <a:srgbClr val="0070C0"/>
                              </a:solidFill>
                              <a:latin typeface="Cambria Math" panose="02040503050406030204" pitchFamily="18" charset="0"/>
                            </a:rPr>
                            <m:t>𝑙𝑒𝑛𝑒𝑟𝑔𝑦</m:t>
                          </m:r>
                          <m:r>
                            <a:rPr lang="en-US">
                              <a:solidFill>
                                <a:srgbClr val="0070C0"/>
                              </a:solidFill>
                              <a:latin typeface="Cambria Math" panose="02040503050406030204" pitchFamily="18" charset="0"/>
                            </a:rPr>
                            <m:t> </m:t>
                          </m:r>
                        </m:e>
                      </m:d>
                      <m:r>
                        <a:rPr lang="en-US">
                          <a:solidFill>
                            <a:srgbClr val="0070C0"/>
                          </a:solidFill>
                          <a:latin typeface="Cambria Math" panose="02040503050406030204" pitchFamily="18" charset="0"/>
                        </a:rPr>
                        <m:t>𝑙𝑚𝑎𝑠𝑠</m:t>
                      </m:r>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𝑇𝑌𝑃𝐸</m:t>
                      </m:r>
                      <m:r>
                        <a:rPr lang="en-US">
                          <a:solidFill>
                            <a:srgbClr val="0070C0"/>
                          </a:solidFill>
                          <a:latin typeface="Cambria Math" panose="02040503050406030204" pitchFamily="18" charset="0"/>
                        </a:rPr>
                        <m:t>}= </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0</m:t>
                          </m:r>
                        </m:sub>
                      </m:sSub>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b="0" i="0" smtClean="0">
                              <a:solidFill>
                                <a:srgbClr val="0070C0"/>
                              </a:solidFill>
                              <a:latin typeface="Cambria Math" panose="02040503050406030204" pitchFamily="18" charset="0"/>
                            </a:rPr>
                            <m:t> </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2</m:t>
                          </m:r>
                        </m:sub>
                      </m:sSub>
                      <m:r>
                        <a:rPr lang="en-US">
                          <a:solidFill>
                            <a:srgbClr val="0070C0"/>
                          </a:solidFill>
                          <a:latin typeface="Cambria Math" panose="02040503050406030204" pitchFamily="18" charset="0"/>
                        </a:rPr>
                        <m:t>𝑏𝑖𝑟𝑑</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3</m:t>
                          </m:r>
                        </m:sub>
                      </m:sSub>
                      <m:r>
                        <a:rPr lang="en-US">
                          <a:solidFill>
                            <a:srgbClr val="0070C0"/>
                          </a:solidFill>
                          <a:latin typeface="Cambria Math" panose="02040503050406030204" pitchFamily="18" charset="0"/>
                        </a:rPr>
                        <m:t>𝑒𝑏𝑎𝑡</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1</m:t>
                          </m:r>
                        </m:sub>
                      </m:sSub>
                      <m:r>
                        <a:rPr lang="en-US">
                          <a:solidFill>
                            <a:srgbClr val="0070C0"/>
                          </a:solidFill>
                          <a:latin typeface="Cambria Math" panose="02040503050406030204" pitchFamily="18" charset="0"/>
                        </a:rPr>
                        <m:t>𝑙𝑚𝑎𝑠𝑠</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b="0" i="0" smtClean="0">
                              <a:solidFill>
                                <a:srgbClr val="0070C0"/>
                              </a:solidFill>
                              <a:latin typeface="Cambria Math" panose="02040503050406030204" pitchFamily="18" charset="0"/>
                            </a:rPr>
                            <m:t> </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4</m:t>
                          </m:r>
                        </m:sub>
                      </m:sSub>
                      <m:r>
                        <a:rPr lang="en-US">
                          <a:solidFill>
                            <a:srgbClr val="0070C0"/>
                          </a:solidFill>
                          <a:latin typeface="Cambria Math" panose="02040503050406030204" pitchFamily="18" charset="0"/>
                        </a:rPr>
                        <m:t>𝑙𝑚𝑎𝑠𝑠</m:t>
                      </m:r>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𝑏𝑖𝑟𝑑</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5</m:t>
                          </m:r>
                        </m:sub>
                      </m:sSub>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𝑙𝑚𝑎𝑠𝑠</m:t>
                      </m:r>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𝑒𝑏𝑎𝑡</m:t>
                      </m:r>
                    </m:oMath>
                  </m:oMathPara>
                </a14:m>
                <a:endParaRPr lang="en-US" dirty="0"/>
              </a:p>
              <a:p>
                <a:pPr algn="ctr"/>
                <a14:m>
                  <m:oMath xmlns:m="http://schemas.openxmlformats.org/officeDocument/2006/math">
                    <m:r>
                      <a:rPr lang="en-US">
                        <a:solidFill>
                          <a:srgbClr val="0070C0"/>
                        </a:solidFill>
                        <a:latin typeface="Cambria Math" panose="02040503050406030204" pitchFamily="18" charset="0"/>
                      </a:rPr>
                      <m:t>𝜇</m:t>
                    </m:r>
                    <m:d>
                      <m:dPr>
                        <m:begChr m:val="{"/>
                        <m:endChr m:val="|"/>
                        <m:ctrlPr>
                          <a:rPr lang="en-US" i="1">
                            <a:solidFill>
                              <a:srgbClr val="0070C0"/>
                            </a:solidFill>
                            <a:latin typeface="Cambria Math" panose="02040503050406030204" pitchFamily="18" charset="0"/>
                          </a:rPr>
                        </m:ctrlPr>
                      </m:dPr>
                      <m:e>
                        <m:r>
                          <a:rPr lang="en-US">
                            <a:solidFill>
                              <a:srgbClr val="0070C0"/>
                            </a:solidFill>
                            <a:latin typeface="Cambria Math" panose="02040503050406030204" pitchFamily="18" charset="0"/>
                          </a:rPr>
                          <m:t>𝑙𝑒𝑛𝑒𝑟𝑔𝑦</m:t>
                        </m:r>
                        <m:r>
                          <a:rPr lang="en-US">
                            <a:solidFill>
                              <a:srgbClr val="0070C0"/>
                            </a:solidFill>
                            <a:latin typeface="Cambria Math" panose="02040503050406030204" pitchFamily="18" charset="0"/>
                          </a:rPr>
                          <m:t> </m:t>
                        </m:r>
                      </m:e>
                    </m:d>
                    <m:r>
                      <a:rPr lang="en-US">
                        <a:solidFill>
                          <a:srgbClr val="0070C0"/>
                        </a:solidFill>
                        <a:latin typeface="Cambria Math" panose="02040503050406030204" pitchFamily="18" charset="0"/>
                      </a:rPr>
                      <m:t>𝑙𝑚𝑎𝑠𝑠</m:t>
                    </m:r>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𝑇𝑌𝑃𝐸</m:t>
                    </m:r>
                    <m:r>
                      <a:rPr lang="en-US">
                        <a:solidFill>
                          <a:srgbClr val="0070C0"/>
                        </a:solidFill>
                        <a:latin typeface="Cambria Math" panose="02040503050406030204" pitchFamily="18" charset="0"/>
                      </a:rPr>
                      <m:t>}= </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0</m:t>
                        </m:r>
                      </m:sub>
                    </m:sSub>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2</m:t>
                        </m:r>
                      </m:sub>
                    </m:sSub>
                    <m:r>
                      <a:rPr lang="en-US">
                        <a:solidFill>
                          <a:srgbClr val="0070C0"/>
                        </a:solidFill>
                        <a:latin typeface="Cambria Math" panose="02040503050406030204" pitchFamily="18" charset="0"/>
                      </a:rPr>
                      <m:t>𝑏𝑖𝑟𝑑</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3</m:t>
                        </m:r>
                      </m:sub>
                    </m:sSub>
                    <m:r>
                      <a:rPr lang="en-US">
                        <a:solidFill>
                          <a:srgbClr val="0070C0"/>
                        </a:solidFill>
                        <a:latin typeface="Cambria Math" panose="02040503050406030204" pitchFamily="18" charset="0"/>
                      </a:rPr>
                      <m:t>𝑒𝑏𝑎𝑡</m:t>
                    </m:r>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 </m:t>
                        </m:r>
                        <m:r>
                          <a:rPr lang="en-US" b="0" i="0" smtClean="0">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1</m:t>
                        </m:r>
                      </m:sub>
                    </m:sSub>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4</m:t>
                        </m:r>
                      </m:sub>
                    </m:sSub>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𝑏𝑖𝑟𝑑</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5</m:t>
                        </m:r>
                      </m:sub>
                    </m:sSub>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𝑒𝑏𝑎𝑡</m:t>
                    </m:r>
                    <m:r>
                      <a:rPr lang="en-US" b="0" i="0" smtClean="0">
                        <a:solidFill>
                          <a:srgbClr val="0070C0"/>
                        </a:solidFill>
                        <a:latin typeface="Cambria Math" panose="02040503050406030204" pitchFamily="18" charset="0"/>
                      </a:rPr>
                      <m:t>)</m:t>
                    </m:r>
                  </m:oMath>
                </a14:m>
                <a:r>
                  <a:rPr lang="en-US" dirty="0">
                    <a:solidFill>
                      <a:srgbClr val="0070C0"/>
                    </a:solidFill>
                  </a:rPr>
                  <a:t> </a:t>
                </a:r>
                <a14:m>
                  <m:oMath xmlns:m="http://schemas.openxmlformats.org/officeDocument/2006/math">
                    <m:r>
                      <a:rPr lang="en-US">
                        <a:solidFill>
                          <a:srgbClr val="0070C0"/>
                        </a:solidFill>
                        <a:latin typeface="Cambria Math" panose="02040503050406030204" pitchFamily="18" charset="0"/>
                      </a:rPr>
                      <m:t>𝑙𝑚𝑎𝑠𝑠</m:t>
                    </m:r>
                  </m:oMath>
                </a14:m>
                <a:endParaRPr lang="en-US" dirty="0"/>
              </a:p>
              <a:p>
                <a:pPr algn="ctr"/>
                <a:endParaRPr lang="en-US" dirty="0"/>
              </a:p>
            </p:txBody>
          </p:sp>
        </mc:Choice>
        <mc:Fallback xmlns="">
          <p:sp>
            <p:nvSpPr>
              <p:cNvPr id="3" name="Rectangle 2">
                <a:extLst>
                  <a:ext uri="{FF2B5EF4-FFF2-40B4-BE49-F238E27FC236}">
                    <a16:creationId xmlns:a16="http://schemas.microsoft.com/office/drawing/2014/main" id="{8B9F35E6-3DC0-7F41-AFDE-2606976481B5}"/>
                  </a:ext>
                </a:extLst>
              </p:cNvPr>
              <p:cNvSpPr>
                <a:spLocks noRot="1" noChangeAspect="1" noMove="1" noResize="1" noEditPoints="1" noAdjustHandles="1" noChangeArrowheads="1" noChangeShapeType="1" noTextEdit="1"/>
              </p:cNvSpPr>
              <p:nvPr/>
            </p:nvSpPr>
            <p:spPr>
              <a:xfrm>
                <a:off x="381000" y="1390471"/>
                <a:ext cx="11430000" cy="12003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21792C4-B133-5F41-9BA3-30633FE97527}"/>
                  </a:ext>
                </a:extLst>
              </p:cNvPr>
              <p:cNvSpPr/>
              <p:nvPr/>
            </p:nvSpPr>
            <p:spPr>
              <a:xfrm>
                <a:off x="468619" y="4920109"/>
                <a:ext cx="10313682" cy="1277273"/>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What is the regression equation for nebat (and slope)?</a:t>
                </a:r>
              </a:p>
              <a:p>
                <a:pPr marL="285750" indent="-285750">
                  <a:spcBef>
                    <a:spcPts val="600"/>
                  </a:spcBef>
                  <a:buFont typeface="Arial" panose="020B0604020202020204" pitchFamily="34" charset="0"/>
                  <a:buChar char="•"/>
                </a:pPr>
                <a:r>
                  <a:rPr lang="en-US" dirty="0"/>
                  <a:t>Type = nebat occurs when ebat = 0 and bird = 0.</a:t>
                </a:r>
              </a:p>
              <a:p>
                <a:pPr algn="ctr"/>
                <a14:m>
                  <m:oMathPara xmlns:m="http://schemas.openxmlformats.org/officeDocument/2006/math">
                    <m:oMathParaPr>
                      <m:jc m:val="centerGroup"/>
                    </m:oMathParaPr>
                    <m:oMath xmlns:m="http://schemas.openxmlformats.org/officeDocument/2006/math">
                      <m:r>
                        <a:rPr lang="en-US">
                          <a:solidFill>
                            <a:srgbClr val="0070C0"/>
                          </a:solidFill>
                          <a:latin typeface="Cambria Math" panose="02040503050406030204" pitchFamily="18" charset="0"/>
                        </a:rPr>
                        <m:t>𝜇</m:t>
                      </m:r>
                      <m:d>
                        <m:dPr>
                          <m:begChr m:val="{"/>
                          <m:endChr m:val="|"/>
                          <m:ctrlPr>
                            <a:rPr lang="en-US" i="1">
                              <a:solidFill>
                                <a:srgbClr val="0070C0"/>
                              </a:solidFill>
                              <a:latin typeface="Cambria Math" panose="02040503050406030204" pitchFamily="18" charset="0"/>
                            </a:rPr>
                          </m:ctrlPr>
                        </m:dPr>
                        <m:e>
                          <m:r>
                            <a:rPr lang="en-US">
                              <a:solidFill>
                                <a:srgbClr val="0070C0"/>
                              </a:solidFill>
                              <a:latin typeface="Cambria Math" panose="02040503050406030204" pitchFamily="18" charset="0"/>
                            </a:rPr>
                            <m:t>𝑙𝑒𝑛𝑒𝑟𝑔𝑦</m:t>
                          </m:r>
                          <m:r>
                            <a:rPr lang="en-US">
                              <a:solidFill>
                                <a:srgbClr val="0070C0"/>
                              </a:solidFill>
                              <a:latin typeface="Cambria Math" panose="02040503050406030204" pitchFamily="18" charset="0"/>
                            </a:rPr>
                            <m:t> </m:t>
                          </m:r>
                        </m:e>
                      </m:d>
                      <m:r>
                        <a:rPr lang="en-US">
                          <a:solidFill>
                            <a:srgbClr val="0070C0"/>
                          </a:solidFill>
                          <a:latin typeface="Cambria Math" panose="02040503050406030204" pitchFamily="18" charset="0"/>
                        </a:rPr>
                        <m:t>𝑙𝑚𝑎𝑠𝑠</m:t>
                      </m:r>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𝑇𝑌𝑃𝐸</m:t>
                      </m:r>
                      <m:r>
                        <a:rPr lang="en-US">
                          <a:solidFill>
                            <a:srgbClr val="0070C0"/>
                          </a:solidFill>
                          <a:latin typeface="Cambria Math" panose="02040503050406030204" pitchFamily="18" charset="0"/>
                        </a:rPr>
                        <m:t>}= </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0</m:t>
                          </m:r>
                        </m:sub>
                      </m:sSub>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2</m:t>
                          </m:r>
                        </m:sub>
                      </m:sSub>
                      <m:r>
                        <a:rPr lang="en-US">
                          <a:solidFill>
                            <a:srgbClr val="0070C0"/>
                          </a:solidFill>
                          <a:latin typeface="Cambria Math" panose="02040503050406030204" pitchFamily="18" charset="0"/>
                        </a:rPr>
                        <m:t>𝑏𝑖𝑟𝑑</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3</m:t>
                          </m:r>
                        </m:sub>
                      </m:sSub>
                      <m:r>
                        <a:rPr lang="en-US">
                          <a:solidFill>
                            <a:srgbClr val="0070C0"/>
                          </a:solidFill>
                          <a:latin typeface="Cambria Math" panose="02040503050406030204" pitchFamily="18" charset="0"/>
                        </a:rPr>
                        <m:t>𝑒𝑏𝑎𝑡</m:t>
                      </m:r>
                      <m:r>
                        <a:rPr lang="en-US">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1</m:t>
                          </m:r>
                        </m:sub>
                      </m:sSub>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4</m:t>
                          </m:r>
                        </m:sub>
                      </m:sSub>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𝑏𝑖𝑟𝑑</m:t>
                      </m:r>
                      <m:sSub>
                        <m:sSubPr>
                          <m:ctrlPr>
                            <a:rPr lang="en-US" i="1">
                              <a:solidFill>
                                <a:srgbClr val="0070C0"/>
                              </a:solidFill>
                              <a:latin typeface="Cambria Math" panose="02040503050406030204" pitchFamily="18" charset="0"/>
                            </a:rPr>
                          </m:ctrlPr>
                        </m:sSubPr>
                        <m:e>
                          <m:r>
                            <a:rPr lang="en-US">
                              <a:solidFill>
                                <a:srgbClr val="0070C0"/>
                              </a:solidFill>
                              <a:latin typeface="Cambria Math" panose="02040503050406030204" pitchFamily="18" charset="0"/>
                            </a:rPr>
                            <m:t>+</m:t>
                          </m:r>
                          <m:r>
                            <a:rPr lang="en-US">
                              <a:solidFill>
                                <a:srgbClr val="0070C0"/>
                              </a:solidFill>
                              <a:latin typeface="Cambria Math" panose="02040503050406030204" pitchFamily="18" charset="0"/>
                            </a:rPr>
                            <m:t>𝛽</m:t>
                          </m:r>
                        </m:e>
                        <m:sub>
                          <m:r>
                            <a:rPr lang="en-US">
                              <a:solidFill>
                                <a:srgbClr val="0070C0"/>
                              </a:solidFill>
                              <a:latin typeface="Cambria Math" panose="02040503050406030204" pitchFamily="18" charset="0"/>
                            </a:rPr>
                            <m:t>5</m:t>
                          </m:r>
                        </m:sub>
                      </m:sSub>
                      <m:r>
                        <a:rPr lang="en-US">
                          <a:solidFill>
                            <a:srgbClr val="0070C0"/>
                          </a:solidFill>
                          <a:latin typeface="Cambria Math" panose="02040503050406030204" pitchFamily="18" charset="0"/>
                        </a:rPr>
                        <m:t> ∗</m:t>
                      </m:r>
                      <m:r>
                        <a:rPr lang="en-US">
                          <a:solidFill>
                            <a:srgbClr val="0070C0"/>
                          </a:solidFill>
                          <a:latin typeface="Cambria Math" panose="02040503050406030204" pitchFamily="18" charset="0"/>
                        </a:rPr>
                        <m:t>𝑒𝑏𝑎𝑡</m:t>
                      </m:r>
                      <m:r>
                        <a:rPr lang="en-US">
                          <a:solidFill>
                            <a:srgbClr val="0070C0"/>
                          </a:solidFill>
                          <a:latin typeface="Cambria Math" panose="02040503050406030204" pitchFamily="18" charset="0"/>
                        </a:rPr>
                        <m:t>)</m:t>
                      </m:r>
                      <m:r>
                        <m:rPr>
                          <m:nor/>
                        </m:rPr>
                        <a:rPr lang="en-US" dirty="0">
                          <a:solidFill>
                            <a:srgbClr val="0070C0"/>
                          </a:solidFill>
                        </a:rPr>
                        <m:t> </m:t>
                      </m:r>
                      <m:r>
                        <a:rPr lang="en-US">
                          <a:solidFill>
                            <a:srgbClr val="0070C0"/>
                          </a:solidFill>
                          <a:latin typeface="Cambria Math" panose="02040503050406030204" pitchFamily="18" charset="0"/>
                        </a:rPr>
                        <m:t>𝑙𝑚𝑎𝑠𝑠</m:t>
                      </m:r>
                    </m:oMath>
                  </m:oMathPara>
                </a14:m>
                <a:endParaRPr lang="en-US" dirty="0"/>
              </a:p>
              <a:p>
                <a:pPr algn="ctr"/>
                <a14:m>
                  <m:oMath xmlns:m="http://schemas.openxmlformats.org/officeDocument/2006/math">
                    <m:r>
                      <a:rPr lang="en-US">
                        <a:latin typeface="Cambria Math" panose="02040503050406030204" pitchFamily="18" charset="0"/>
                      </a:rPr>
                      <m:t>𝜇</m:t>
                    </m:r>
                    <m:d>
                      <m:dPr>
                        <m:begChr m:val="{"/>
                        <m:endChr m:val="|"/>
                        <m:ctrlPr>
                          <a:rPr lang="en-US" i="1">
                            <a:latin typeface="Cambria Math" panose="02040503050406030204" pitchFamily="18" charset="0"/>
                          </a:rPr>
                        </m:ctrlPr>
                      </m:dPr>
                      <m:e>
                        <m:r>
                          <a:rPr lang="en-US">
                            <a:latin typeface="Cambria Math" panose="02040503050406030204" pitchFamily="18" charset="0"/>
                          </a:rPr>
                          <m:t>𝑙𝑒𝑛𝑒𝑟𝑔𝑦</m:t>
                        </m:r>
                        <m:r>
                          <a:rPr lang="en-US">
                            <a:latin typeface="Cambria Math" panose="02040503050406030204" pitchFamily="18" charset="0"/>
                          </a:rPr>
                          <m:t> </m:t>
                        </m:r>
                      </m:e>
                    </m:d>
                    <m:r>
                      <a:rPr lang="en-US">
                        <a:latin typeface="Cambria Math" panose="02040503050406030204" pitchFamily="18" charset="0"/>
                      </a:rPr>
                      <m:t>𝑙𝑚𝑎𝑠𝑠</m:t>
                    </m:r>
                    <m:r>
                      <a:rPr lang="en-US">
                        <a:latin typeface="Cambria Math" panose="02040503050406030204" pitchFamily="18" charset="0"/>
                      </a:rPr>
                      <m:t>, </m:t>
                    </m:r>
                    <m:r>
                      <a:rPr lang="en-US">
                        <a:latin typeface="Cambria Math" panose="02040503050406030204" pitchFamily="18" charset="0"/>
                      </a:rPr>
                      <m:t>𝑇𝑌𝑃𝐸</m:t>
                    </m:r>
                    <m:r>
                      <a:rPr lang="en-US">
                        <a:latin typeface="Cambria Math" panose="02040503050406030204" pitchFamily="18" charset="0"/>
                      </a:rPr>
                      <m:t>=</m:t>
                    </m:r>
                    <m:r>
                      <a:rPr lang="en-US">
                        <a:latin typeface="Cambria Math" panose="02040503050406030204" pitchFamily="18" charset="0"/>
                      </a:rPr>
                      <m:t>𝒏𝒆𝒃𝒂𝒕</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a:rPr lang="en-US">
                        <a:latin typeface="Cambria Math" panose="02040503050406030204" pitchFamily="18" charset="0"/>
                      </a:rPr>
                      <m:t>𝑙𝑚𝑎𝑠𝑠</m:t>
                    </m:r>
                  </m:oMath>
                </a14:m>
                <a:r>
                  <a:rPr lang="en-US" dirty="0"/>
                  <a:t>: slope =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𝜷</m:t>
                        </m:r>
                      </m:e>
                      <m:sub>
                        <m:r>
                          <a:rPr lang="en-US">
                            <a:latin typeface="Cambria Math" panose="02040503050406030204" pitchFamily="18" charset="0"/>
                          </a:rPr>
                          <m:t>𝟏</m:t>
                        </m:r>
                      </m:sub>
                    </m:sSub>
                  </m:oMath>
                </a14:m>
                <a:endParaRPr lang="en-US" dirty="0"/>
              </a:p>
            </p:txBody>
          </p:sp>
        </mc:Choice>
        <mc:Fallback xmlns="">
          <p:sp>
            <p:nvSpPr>
              <p:cNvPr id="7" name="Rectangle 6">
                <a:extLst>
                  <a:ext uri="{FF2B5EF4-FFF2-40B4-BE49-F238E27FC236}">
                    <a16:creationId xmlns:a16="http://schemas.microsoft.com/office/drawing/2014/main" id="{721792C4-B133-5F41-9BA3-30633FE97527}"/>
                  </a:ext>
                </a:extLst>
              </p:cNvPr>
              <p:cNvSpPr>
                <a:spLocks noRot="1" noChangeAspect="1" noMove="1" noResize="1" noEditPoints="1" noAdjustHandles="1" noChangeArrowheads="1" noChangeShapeType="1" noTextEdit="1"/>
              </p:cNvSpPr>
              <p:nvPr/>
            </p:nvSpPr>
            <p:spPr>
              <a:xfrm>
                <a:off x="468619" y="4920109"/>
                <a:ext cx="10313682" cy="1277273"/>
              </a:xfrm>
              <a:prstGeom prst="rect">
                <a:avLst/>
              </a:prstGeom>
              <a:blipFill>
                <a:blip r:embed="rId6"/>
                <a:stretch>
                  <a:fillRect l="-246" t="-1961" b="-588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70AA12C-5CF7-1343-AB24-06A0B3AE2FB9}"/>
              </a:ext>
            </a:extLst>
          </p:cNvPr>
          <p:cNvCxnSpPr/>
          <p:nvPr/>
        </p:nvCxnSpPr>
        <p:spPr>
          <a:xfrm flipV="1">
            <a:off x="4800600" y="5605531"/>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7E75C17-79AA-D145-A114-9C1D6F9D353A}"/>
              </a:ext>
            </a:extLst>
          </p:cNvPr>
          <p:cNvSpPr txBox="1"/>
          <p:nvPr/>
        </p:nvSpPr>
        <p:spPr>
          <a:xfrm>
            <a:off x="5153024" y="5358959"/>
            <a:ext cx="257175" cy="369332"/>
          </a:xfrm>
          <a:prstGeom prst="rect">
            <a:avLst/>
          </a:prstGeom>
          <a:noFill/>
        </p:spPr>
        <p:txBody>
          <a:bodyPr wrap="square" rtlCol="0">
            <a:noAutofit/>
          </a:bodyPr>
          <a:lstStyle/>
          <a:p>
            <a:r>
              <a:rPr lang="en-US" dirty="0">
                <a:solidFill>
                  <a:srgbClr val="FF0000"/>
                </a:solidFill>
              </a:rPr>
              <a:t>0</a:t>
            </a:r>
          </a:p>
        </p:txBody>
      </p:sp>
      <p:cxnSp>
        <p:nvCxnSpPr>
          <p:cNvPr id="35" name="Straight Arrow Connector 34">
            <a:extLst>
              <a:ext uri="{FF2B5EF4-FFF2-40B4-BE49-F238E27FC236}">
                <a16:creationId xmlns:a16="http://schemas.microsoft.com/office/drawing/2014/main" id="{FE2FA5D5-D412-294D-9118-3C9285F06EA1}"/>
              </a:ext>
            </a:extLst>
          </p:cNvPr>
          <p:cNvCxnSpPr/>
          <p:nvPr/>
        </p:nvCxnSpPr>
        <p:spPr>
          <a:xfrm flipV="1">
            <a:off x="5638801" y="5605531"/>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563DCE-25BA-984D-9857-A54484F92A15}"/>
              </a:ext>
            </a:extLst>
          </p:cNvPr>
          <p:cNvSpPr txBox="1"/>
          <p:nvPr/>
        </p:nvSpPr>
        <p:spPr>
          <a:xfrm>
            <a:off x="5991225" y="5358959"/>
            <a:ext cx="257175" cy="369332"/>
          </a:xfrm>
          <a:prstGeom prst="rect">
            <a:avLst/>
          </a:prstGeom>
          <a:noFill/>
        </p:spPr>
        <p:txBody>
          <a:bodyPr wrap="square" rtlCol="0">
            <a:noAutofit/>
          </a:bodyPr>
          <a:lstStyle/>
          <a:p>
            <a:r>
              <a:rPr lang="en-US" dirty="0">
                <a:solidFill>
                  <a:srgbClr val="FF0000"/>
                </a:solidFill>
              </a:rPr>
              <a:t>0</a:t>
            </a:r>
          </a:p>
        </p:txBody>
      </p:sp>
      <p:cxnSp>
        <p:nvCxnSpPr>
          <p:cNvPr id="37" name="Straight Arrow Connector 36">
            <a:extLst>
              <a:ext uri="{FF2B5EF4-FFF2-40B4-BE49-F238E27FC236}">
                <a16:creationId xmlns:a16="http://schemas.microsoft.com/office/drawing/2014/main" id="{ABDAAB32-B64D-D14F-A761-B77D5E242A94}"/>
              </a:ext>
            </a:extLst>
          </p:cNvPr>
          <p:cNvCxnSpPr/>
          <p:nvPr/>
        </p:nvCxnSpPr>
        <p:spPr>
          <a:xfrm flipV="1">
            <a:off x="7391400" y="5605531"/>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4A04A65-4069-1049-9CF5-03FB52DFA1FD}"/>
              </a:ext>
            </a:extLst>
          </p:cNvPr>
          <p:cNvSpPr txBox="1"/>
          <p:nvPr/>
        </p:nvSpPr>
        <p:spPr>
          <a:xfrm>
            <a:off x="7743824" y="5358959"/>
            <a:ext cx="257175" cy="369332"/>
          </a:xfrm>
          <a:prstGeom prst="rect">
            <a:avLst/>
          </a:prstGeom>
          <a:noFill/>
        </p:spPr>
        <p:txBody>
          <a:bodyPr wrap="square" rtlCol="0">
            <a:noAutofit/>
          </a:bodyPr>
          <a:lstStyle/>
          <a:p>
            <a:r>
              <a:rPr lang="en-US" dirty="0">
                <a:solidFill>
                  <a:srgbClr val="FF0000"/>
                </a:solidFill>
              </a:rPr>
              <a:t>0</a:t>
            </a:r>
          </a:p>
        </p:txBody>
      </p:sp>
      <p:cxnSp>
        <p:nvCxnSpPr>
          <p:cNvPr id="43" name="Straight Arrow Connector 42">
            <a:extLst>
              <a:ext uri="{FF2B5EF4-FFF2-40B4-BE49-F238E27FC236}">
                <a16:creationId xmlns:a16="http://schemas.microsoft.com/office/drawing/2014/main" id="{78F9DCF7-B7D5-0645-8283-1C386384BD7D}"/>
              </a:ext>
            </a:extLst>
          </p:cNvPr>
          <p:cNvCxnSpPr/>
          <p:nvPr/>
        </p:nvCxnSpPr>
        <p:spPr>
          <a:xfrm flipV="1">
            <a:off x="8534401" y="5605531"/>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0222FC1-1B63-384B-B354-03CFA7D7684E}"/>
              </a:ext>
            </a:extLst>
          </p:cNvPr>
          <p:cNvSpPr txBox="1"/>
          <p:nvPr/>
        </p:nvSpPr>
        <p:spPr>
          <a:xfrm>
            <a:off x="8886825" y="5358959"/>
            <a:ext cx="257175" cy="369332"/>
          </a:xfrm>
          <a:prstGeom prst="rect">
            <a:avLst/>
          </a:prstGeom>
          <a:noFill/>
        </p:spPr>
        <p:txBody>
          <a:bodyPr wrap="square" rtlCol="0">
            <a:noAutofit/>
          </a:bodyPr>
          <a:lstStyle/>
          <a:p>
            <a:r>
              <a:rPr lang="en-US" dirty="0">
                <a:solidFill>
                  <a:srgbClr val="FF0000"/>
                </a:solidFill>
              </a:rPr>
              <a:t>0</a:t>
            </a:r>
          </a:p>
        </p:txBody>
      </p:sp>
    </p:spTree>
    <p:extLst>
      <p:ext uri="{BB962C8B-B14F-4D97-AF65-F5344CB8AC3E}">
        <p14:creationId xmlns:p14="http://schemas.microsoft.com/office/powerpoint/2010/main" val="293855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4" end="4"/>
                                            </p:txEl>
                                          </p:spTgt>
                                        </p:tgtEl>
                                        <p:attrNameLst>
                                          <p:attrName>style.visibility</p:attrName>
                                        </p:attrNameLst>
                                      </p:cBhvr>
                                      <p:to>
                                        <p:strVal val="visible"/>
                                      </p:to>
                                    </p:set>
                                    <p:animEffect transition="in" filter="fade">
                                      <p:cBhvr>
                                        <p:cTn id="48" dur="500"/>
                                        <p:tgtEl>
                                          <p:spTgt spid="5">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3">
                                            <p:txEl>
                                              <p:pRg st="0" end="0"/>
                                            </p:txEl>
                                          </p:spTgt>
                                        </p:tgtEl>
                                        <p:attrNameLst>
                                          <p:attrName>style.visibility</p:attrName>
                                        </p:attrNameLst>
                                      </p:cBhvr>
                                      <p:to>
                                        <p:strVal val="visible"/>
                                      </p:to>
                                    </p:set>
                                    <p:animEffect transition="in" filter="fade">
                                      <p:cBhvr>
                                        <p:cTn id="53" dur="500"/>
                                        <p:tgtEl>
                                          <p:spTgt spid="5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
                                            <p:txEl>
                                              <p:pRg st="1" end="1"/>
                                            </p:txEl>
                                          </p:spTgt>
                                        </p:tgtEl>
                                        <p:attrNameLst>
                                          <p:attrName>style.visibility</p:attrName>
                                        </p:attrNameLst>
                                      </p:cBhvr>
                                      <p:to>
                                        <p:strVal val="visible"/>
                                      </p:to>
                                    </p:set>
                                    <p:animEffect transition="in" filter="fade">
                                      <p:cBhvr>
                                        <p:cTn id="79" dur="500"/>
                                        <p:tgtEl>
                                          <p:spTgt spid="9">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xEl>
                                              <p:pRg st="0" end="0"/>
                                            </p:txEl>
                                          </p:spTgt>
                                        </p:tgtEl>
                                        <p:attrNameLst>
                                          <p:attrName>style.visibility</p:attrName>
                                        </p:attrNameLst>
                                      </p:cBhvr>
                                      <p:to>
                                        <p:strVal val="visible"/>
                                      </p:to>
                                    </p:set>
                                    <p:animEffect transition="in" filter="fade">
                                      <p:cBhvr>
                                        <p:cTn id="84" dur="500"/>
                                        <p:tgtEl>
                                          <p:spTgt spid="7">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7">
                                            <p:txEl>
                                              <p:pRg st="1" end="1"/>
                                            </p:txEl>
                                          </p:spTgt>
                                        </p:tgtEl>
                                        <p:attrNameLst>
                                          <p:attrName>style.visibility</p:attrName>
                                        </p:attrNameLst>
                                      </p:cBhvr>
                                      <p:to>
                                        <p:strVal val="visible"/>
                                      </p:to>
                                    </p:set>
                                    <p:animEffect transition="in" filter="fade">
                                      <p:cBhvr>
                                        <p:cTn id="89" dur="500"/>
                                        <p:tgtEl>
                                          <p:spTgt spid="7">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7">
                                            <p:txEl>
                                              <p:pRg st="2" end="2"/>
                                            </p:txEl>
                                          </p:spTgt>
                                        </p:tgtEl>
                                        <p:attrNameLst>
                                          <p:attrName>style.visibility</p:attrName>
                                        </p:attrNameLst>
                                      </p:cBhvr>
                                      <p:to>
                                        <p:strVal val="visible"/>
                                      </p:to>
                                    </p:set>
                                    <p:animEffect transition="in" filter="fade">
                                      <p:cBhvr>
                                        <p:cTn id="94" dur="500"/>
                                        <p:tgtEl>
                                          <p:spTgt spid="7">
                                            <p:txEl>
                                              <p:pRg st="2" end="2"/>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fade">
                                      <p:cBhvr>
                                        <p:cTn id="115" dur="500"/>
                                        <p:tgtEl>
                                          <p:spTgt spid="3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fade">
                                      <p:cBhvr>
                                        <p:cTn id="118" dur="500"/>
                                        <p:tgtEl>
                                          <p:spTgt spid="3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500"/>
                                        <p:tgtEl>
                                          <p:spTgt spid="4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fade">
                                      <p:cBhvr>
                                        <p:cTn id="126" dur="500"/>
                                        <p:tgtEl>
                                          <p:spTgt spid="44"/>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7">
                                            <p:txEl>
                                              <p:pRg st="3" end="3"/>
                                            </p:txEl>
                                          </p:spTgt>
                                        </p:tgtEl>
                                        <p:attrNameLst>
                                          <p:attrName>style.visibility</p:attrName>
                                        </p:attrNameLst>
                                      </p:cBhvr>
                                      <p:to>
                                        <p:strVal val="visible"/>
                                      </p:to>
                                    </p:set>
                                    <p:animEffect transition="in" filter="fade">
                                      <p:cBhvr>
                                        <p:cTn id="131"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P spid="50" grpId="0"/>
      <p:bldP spid="52" grpId="0"/>
      <p:bldP spid="32" grpId="0"/>
      <p:bldP spid="36" grpId="0"/>
      <p:bldP spid="38" grpId="0"/>
      <p:bldP spid="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Echolocation! Part III</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609600" y="1600204"/>
                <a:ext cx="10972800" cy="2133596"/>
              </a:xfrm>
            </p:spPr>
            <p:txBody>
              <a:bodyPr/>
              <a:lstStyle/>
              <a:p>
                <a:pPr marL="0" indent="0" algn="ctr">
                  <a:buNone/>
                </a:pPr>
                <a14:m>
                  <m:oMathPara xmlns:m="http://schemas.openxmlformats.org/officeDocument/2006/math">
                    <m:oMathParaPr>
                      <m:jc m:val="centerGroup"/>
                    </m:oMathParaPr>
                    <m:oMath xmlns:m="http://schemas.openxmlformats.org/officeDocument/2006/math">
                      <m:r>
                        <a:rPr lang="en-US" sz="1600" i="1">
                          <a:solidFill>
                            <a:srgbClr val="0070C0"/>
                          </a:solidFill>
                          <a:latin typeface="Cambria Math" charset="0"/>
                          <a:ea typeface="Cambria Math" charset="0"/>
                          <a:cs typeface="Cambria Math" charset="0"/>
                        </a:rPr>
                        <m:t>𝜇</m:t>
                      </m:r>
                      <m:d>
                        <m:dPr>
                          <m:begChr m:val="{"/>
                          <m:endChr m:val="|"/>
                          <m:ctrlPr>
                            <a:rPr lang="en-US" sz="1600" i="1">
                              <a:solidFill>
                                <a:srgbClr val="0070C0"/>
                              </a:solidFill>
                              <a:latin typeface="Cambria Math" panose="02040503050406030204" pitchFamily="18" charset="0"/>
                              <a:ea typeface="Cambria Math" charset="0"/>
                              <a:cs typeface="Cambria Math" charset="0"/>
                            </a:rPr>
                          </m:ctrlPr>
                        </m:dPr>
                        <m:e>
                          <m:r>
                            <a:rPr lang="en-US" sz="1600" i="1">
                              <a:solidFill>
                                <a:srgbClr val="0070C0"/>
                              </a:solidFill>
                              <a:latin typeface="Cambria Math" charset="0"/>
                              <a:ea typeface="Cambria Math" charset="0"/>
                              <a:cs typeface="Cambria Math" charset="0"/>
                            </a:rPr>
                            <m:t>𝑙𝑒𝑛𝑒𝑟</m:t>
                          </m:r>
                          <m:r>
                            <a:rPr lang="en-US" sz="1600" i="1">
                              <a:solidFill>
                                <a:srgbClr val="0070C0"/>
                              </a:solidFill>
                              <a:latin typeface="Cambria Math" panose="02040503050406030204" pitchFamily="18" charset="0"/>
                              <a:ea typeface="Cambria Math" charset="0"/>
                              <a:cs typeface="Cambria Math" charset="0"/>
                            </a:rPr>
                            <m:t>𝑔</m:t>
                          </m:r>
                          <m:r>
                            <a:rPr lang="en-US" sz="1600" i="1">
                              <a:solidFill>
                                <a:srgbClr val="0070C0"/>
                              </a:solidFill>
                              <a:latin typeface="Cambria Math" charset="0"/>
                              <a:ea typeface="Cambria Math" charset="0"/>
                              <a:cs typeface="Cambria Math" charset="0"/>
                            </a:rPr>
                            <m:t>𝑦</m:t>
                          </m:r>
                          <m:r>
                            <a:rPr lang="en-US" sz="1600" i="1">
                              <a:solidFill>
                                <a:srgbClr val="0070C0"/>
                              </a:solidFill>
                              <a:latin typeface="Cambria Math" charset="0"/>
                              <a:ea typeface="Cambria Math" charset="0"/>
                              <a:cs typeface="Cambria Math" charset="0"/>
                            </a:rPr>
                            <m:t> </m:t>
                          </m:r>
                        </m:e>
                      </m:d>
                      <m:r>
                        <a:rPr lang="en-US" sz="1600" i="1">
                          <a:solidFill>
                            <a:srgbClr val="0070C0"/>
                          </a:solidFill>
                          <a:latin typeface="Cambria Math" charset="0"/>
                          <a:ea typeface="Cambria Math" charset="0"/>
                          <a:cs typeface="Cambria Math" charset="0"/>
                        </a:rPr>
                        <m:t>𝑙𝑚𝑎𝑠𝑠</m:t>
                      </m:r>
                      <m:r>
                        <a:rPr lang="en-US" sz="1600" i="1">
                          <a:solidFill>
                            <a:srgbClr val="0070C0"/>
                          </a:solidFill>
                          <a:latin typeface="Cambria Math" charset="0"/>
                          <a:ea typeface="Cambria Math" charset="0"/>
                          <a:cs typeface="Cambria Math" charset="0"/>
                        </a:rPr>
                        <m:t>, </m:t>
                      </m:r>
                      <m:r>
                        <a:rPr lang="en-US" sz="1600" i="1">
                          <a:solidFill>
                            <a:srgbClr val="0070C0"/>
                          </a:solidFill>
                          <a:latin typeface="Cambria Math" charset="0"/>
                          <a:ea typeface="Cambria Math" charset="0"/>
                          <a:cs typeface="Cambria Math" charset="0"/>
                        </a:rPr>
                        <m:t>𝑇𝑌𝑃𝐸</m:t>
                      </m:r>
                      <m:r>
                        <a:rPr lang="en-US" sz="1600" i="1">
                          <a:solidFill>
                            <a:srgbClr val="0070C0"/>
                          </a:solidFill>
                          <a:latin typeface="Cambria Math" charset="0"/>
                          <a:ea typeface="Cambria Math" charset="0"/>
                          <a:cs typeface="Cambria Math" charset="0"/>
                        </a:rPr>
                        <m:t>}= </m:t>
                      </m:r>
                      <m:sSub>
                        <m:sSubPr>
                          <m:ctrlPr>
                            <a:rPr lang="en-US" sz="1600" i="1">
                              <a:solidFill>
                                <a:srgbClr val="0070C0"/>
                              </a:solidFill>
                              <a:latin typeface="Cambria Math" panose="02040503050406030204" pitchFamily="18" charset="0"/>
                              <a:ea typeface="Cambria Math" charset="0"/>
                              <a:cs typeface="Cambria Math" charset="0"/>
                            </a:rPr>
                          </m:ctrlPr>
                        </m:sSubPr>
                        <m:e>
                          <m:r>
                            <a:rPr lang="en-US" sz="1600" i="1">
                              <a:solidFill>
                                <a:srgbClr val="0070C0"/>
                              </a:solidFill>
                              <a:latin typeface="Cambria Math" charset="0"/>
                              <a:ea typeface="Cambria Math" charset="0"/>
                              <a:cs typeface="Cambria Math" charset="0"/>
                            </a:rPr>
                            <m:t>𝛽</m:t>
                          </m:r>
                        </m:e>
                        <m:sub>
                          <m:r>
                            <a:rPr lang="en-US" sz="1600" i="1">
                              <a:solidFill>
                                <a:srgbClr val="0070C0"/>
                              </a:solidFill>
                              <a:latin typeface="Cambria Math" charset="0"/>
                              <a:ea typeface="Cambria Math" charset="0"/>
                              <a:cs typeface="Cambria Math" charset="0"/>
                            </a:rPr>
                            <m:t>0</m:t>
                          </m:r>
                        </m:sub>
                      </m:sSub>
                      <m:sSub>
                        <m:sSubPr>
                          <m:ctrlPr>
                            <a:rPr lang="en-US" sz="1600" i="1">
                              <a:solidFill>
                                <a:srgbClr val="0070C0"/>
                              </a:solidFill>
                              <a:latin typeface="Cambria Math" panose="02040503050406030204" pitchFamily="18" charset="0"/>
                              <a:ea typeface="Cambria Math" charset="0"/>
                              <a:cs typeface="Cambria Math" charset="0"/>
                            </a:rPr>
                          </m:ctrlPr>
                        </m:sSubPr>
                        <m:e>
                          <m:r>
                            <a:rPr lang="en-US" sz="1600" i="1">
                              <a:solidFill>
                                <a:srgbClr val="0070C0"/>
                              </a:solidFill>
                              <a:latin typeface="Cambria Math" charset="0"/>
                              <a:ea typeface="Cambria Math" charset="0"/>
                              <a:cs typeface="Cambria Math" charset="0"/>
                            </a:rPr>
                            <m:t>+</m:t>
                          </m:r>
                          <m:r>
                            <a:rPr lang="en-US" sz="1600" i="1">
                              <a:solidFill>
                                <a:srgbClr val="0070C0"/>
                              </a:solidFill>
                              <a:latin typeface="Cambria Math" charset="0"/>
                              <a:ea typeface="Cambria Math" charset="0"/>
                              <a:cs typeface="Cambria Math" charset="0"/>
                            </a:rPr>
                            <m:t>𝛽</m:t>
                          </m:r>
                        </m:e>
                        <m:sub>
                          <m:r>
                            <a:rPr lang="en-US" sz="1600" i="1">
                              <a:solidFill>
                                <a:srgbClr val="0070C0"/>
                              </a:solidFill>
                              <a:latin typeface="Cambria Math" charset="0"/>
                              <a:ea typeface="Cambria Math" charset="0"/>
                              <a:cs typeface="Cambria Math" charset="0"/>
                            </a:rPr>
                            <m:t>1</m:t>
                          </m:r>
                        </m:sub>
                      </m:sSub>
                      <m:r>
                        <a:rPr lang="en-US" sz="1600" i="1">
                          <a:solidFill>
                            <a:srgbClr val="0070C0"/>
                          </a:solidFill>
                          <a:latin typeface="Cambria Math" charset="0"/>
                          <a:ea typeface="Cambria Math" charset="0"/>
                          <a:cs typeface="Cambria Math" charset="0"/>
                        </a:rPr>
                        <m:t>𝑙𝑚𝑎𝑠𝑠</m:t>
                      </m:r>
                      <m:sSub>
                        <m:sSubPr>
                          <m:ctrlPr>
                            <a:rPr lang="en-US" sz="1600" i="1">
                              <a:solidFill>
                                <a:srgbClr val="0070C0"/>
                              </a:solidFill>
                              <a:latin typeface="Cambria Math" panose="02040503050406030204" pitchFamily="18" charset="0"/>
                              <a:ea typeface="Cambria Math" charset="0"/>
                              <a:cs typeface="Cambria Math" charset="0"/>
                            </a:rPr>
                          </m:ctrlPr>
                        </m:sSubPr>
                        <m:e>
                          <m:r>
                            <a:rPr lang="en-US" sz="1600" i="1">
                              <a:solidFill>
                                <a:srgbClr val="0070C0"/>
                              </a:solidFill>
                              <a:latin typeface="Cambria Math" charset="0"/>
                              <a:ea typeface="Cambria Math" charset="0"/>
                              <a:cs typeface="Cambria Math" charset="0"/>
                            </a:rPr>
                            <m:t>+</m:t>
                          </m:r>
                          <m:r>
                            <a:rPr lang="en-US" sz="1600" i="1">
                              <a:solidFill>
                                <a:srgbClr val="0070C0"/>
                              </a:solidFill>
                              <a:latin typeface="Cambria Math" charset="0"/>
                              <a:ea typeface="Cambria Math" charset="0"/>
                              <a:cs typeface="Cambria Math" charset="0"/>
                            </a:rPr>
                            <m:t>𝛽</m:t>
                          </m:r>
                        </m:e>
                        <m:sub>
                          <m:r>
                            <a:rPr lang="en-US" sz="1600" i="1">
                              <a:solidFill>
                                <a:srgbClr val="0070C0"/>
                              </a:solidFill>
                              <a:latin typeface="Cambria Math" charset="0"/>
                              <a:ea typeface="Cambria Math" charset="0"/>
                              <a:cs typeface="Cambria Math" charset="0"/>
                            </a:rPr>
                            <m:t>2</m:t>
                          </m:r>
                        </m:sub>
                      </m:sSub>
                      <m:r>
                        <a:rPr lang="en-US" sz="1600" i="1">
                          <a:solidFill>
                            <a:srgbClr val="0070C0"/>
                          </a:solidFill>
                          <a:latin typeface="Cambria Math" charset="0"/>
                          <a:ea typeface="Cambria Math" charset="0"/>
                          <a:cs typeface="Cambria Math" charset="0"/>
                        </a:rPr>
                        <m:t>𝑏𝑖𝑟𝑑</m:t>
                      </m:r>
                      <m:sSub>
                        <m:sSubPr>
                          <m:ctrlPr>
                            <a:rPr lang="en-US" sz="1600" i="1">
                              <a:solidFill>
                                <a:srgbClr val="0070C0"/>
                              </a:solidFill>
                              <a:latin typeface="Cambria Math" panose="02040503050406030204" pitchFamily="18" charset="0"/>
                              <a:ea typeface="Cambria Math" charset="0"/>
                              <a:cs typeface="Cambria Math" charset="0"/>
                            </a:rPr>
                          </m:ctrlPr>
                        </m:sSubPr>
                        <m:e>
                          <m:r>
                            <a:rPr lang="en-US" sz="1600" i="1">
                              <a:solidFill>
                                <a:srgbClr val="0070C0"/>
                              </a:solidFill>
                              <a:latin typeface="Cambria Math" charset="0"/>
                              <a:ea typeface="Cambria Math" charset="0"/>
                              <a:cs typeface="Cambria Math" charset="0"/>
                            </a:rPr>
                            <m:t>+</m:t>
                          </m:r>
                          <m:r>
                            <a:rPr lang="en-US" sz="1600" i="1">
                              <a:solidFill>
                                <a:srgbClr val="0070C0"/>
                              </a:solidFill>
                              <a:latin typeface="Cambria Math" charset="0"/>
                              <a:ea typeface="Cambria Math" charset="0"/>
                              <a:cs typeface="Cambria Math" charset="0"/>
                            </a:rPr>
                            <m:t>𝛽</m:t>
                          </m:r>
                        </m:e>
                        <m:sub>
                          <m:r>
                            <a:rPr lang="en-US" sz="1600" i="1">
                              <a:solidFill>
                                <a:srgbClr val="0070C0"/>
                              </a:solidFill>
                              <a:latin typeface="Cambria Math" charset="0"/>
                              <a:ea typeface="Cambria Math" charset="0"/>
                              <a:cs typeface="Cambria Math" charset="0"/>
                            </a:rPr>
                            <m:t>3</m:t>
                          </m:r>
                        </m:sub>
                      </m:sSub>
                      <m:r>
                        <a:rPr lang="en-US" sz="1600" i="1">
                          <a:solidFill>
                            <a:srgbClr val="0070C0"/>
                          </a:solidFill>
                          <a:latin typeface="Cambria Math" charset="0"/>
                          <a:ea typeface="Cambria Math" charset="0"/>
                          <a:cs typeface="Cambria Math" charset="0"/>
                        </a:rPr>
                        <m:t>𝑒𝑏𝑎𝑡</m:t>
                      </m:r>
                      <m:sSub>
                        <m:sSubPr>
                          <m:ctrlPr>
                            <a:rPr lang="en-US" sz="1600" i="1">
                              <a:solidFill>
                                <a:srgbClr val="0070C0"/>
                              </a:solidFill>
                              <a:latin typeface="Cambria Math" panose="02040503050406030204" pitchFamily="18" charset="0"/>
                              <a:ea typeface="Cambria Math" charset="0"/>
                              <a:cs typeface="Cambria Math" charset="0"/>
                            </a:rPr>
                          </m:ctrlPr>
                        </m:sSubPr>
                        <m:e>
                          <m:r>
                            <a:rPr lang="en-US" sz="1600" i="1">
                              <a:solidFill>
                                <a:srgbClr val="0070C0"/>
                              </a:solidFill>
                              <a:latin typeface="Cambria Math" charset="0"/>
                              <a:ea typeface="Cambria Math" charset="0"/>
                              <a:cs typeface="Cambria Math" charset="0"/>
                            </a:rPr>
                            <m:t>+</m:t>
                          </m:r>
                          <m:r>
                            <a:rPr lang="en-US" sz="1600" i="1">
                              <a:solidFill>
                                <a:srgbClr val="0070C0"/>
                              </a:solidFill>
                              <a:latin typeface="Cambria Math" charset="0"/>
                              <a:ea typeface="Cambria Math" charset="0"/>
                              <a:cs typeface="Cambria Math" charset="0"/>
                            </a:rPr>
                            <m:t>𝛽</m:t>
                          </m:r>
                        </m:e>
                        <m:sub>
                          <m:r>
                            <a:rPr lang="en-US" sz="1600" i="1">
                              <a:solidFill>
                                <a:srgbClr val="0070C0"/>
                              </a:solidFill>
                              <a:latin typeface="Cambria Math" charset="0"/>
                              <a:ea typeface="Cambria Math" charset="0"/>
                              <a:cs typeface="Cambria Math" charset="0"/>
                            </a:rPr>
                            <m:t>4</m:t>
                          </m:r>
                        </m:sub>
                      </m:sSub>
                      <m:r>
                        <a:rPr lang="en-US" sz="1600" i="1">
                          <a:solidFill>
                            <a:srgbClr val="0070C0"/>
                          </a:solidFill>
                          <a:latin typeface="Cambria Math" charset="0"/>
                          <a:ea typeface="Cambria Math" charset="0"/>
                          <a:cs typeface="Cambria Math" charset="0"/>
                        </a:rPr>
                        <m:t>𝑙𝑚𝑎𝑠𝑠</m:t>
                      </m:r>
                      <m:r>
                        <a:rPr lang="en-US" sz="1600" i="1">
                          <a:solidFill>
                            <a:srgbClr val="0070C0"/>
                          </a:solidFill>
                          <a:latin typeface="Cambria Math" charset="0"/>
                          <a:ea typeface="Cambria Math" charset="0"/>
                          <a:cs typeface="Cambria Math" charset="0"/>
                        </a:rPr>
                        <m:t>∗</m:t>
                      </m:r>
                      <m:r>
                        <a:rPr lang="en-US" sz="1600" i="1">
                          <a:solidFill>
                            <a:srgbClr val="0070C0"/>
                          </a:solidFill>
                          <a:latin typeface="Cambria Math" charset="0"/>
                          <a:ea typeface="Cambria Math" charset="0"/>
                          <a:cs typeface="Cambria Math" charset="0"/>
                        </a:rPr>
                        <m:t>𝑏𝑖𝑟𝑑</m:t>
                      </m:r>
                      <m:sSub>
                        <m:sSubPr>
                          <m:ctrlPr>
                            <a:rPr lang="en-US" sz="1600" i="1">
                              <a:solidFill>
                                <a:srgbClr val="0070C0"/>
                              </a:solidFill>
                              <a:latin typeface="Cambria Math" panose="02040503050406030204" pitchFamily="18" charset="0"/>
                              <a:ea typeface="Cambria Math" charset="0"/>
                              <a:cs typeface="Cambria Math" charset="0"/>
                            </a:rPr>
                          </m:ctrlPr>
                        </m:sSubPr>
                        <m:e>
                          <m:r>
                            <a:rPr lang="en-US" sz="1600" i="1">
                              <a:solidFill>
                                <a:srgbClr val="0070C0"/>
                              </a:solidFill>
                              <a:latin typeface="Cambria Math" charset="0"/>
                              <a:ea typeface="Cambria Math" charset="0"/>
                              <a:cs typeface="Cambria Math" charset="0"/>
                            </a:rPr>
                            <m:t>+</m:t>
                          </m:r>
                          <m:r>
                            <a:rPr lang="en-US" sz="1600" i="1">
                              <a:solidFill>
                                <a:srgbClr val="0070C0"/>
                              </a:solidFill>
                              <a:latin typeface="Cambria Math" charset="0"/>
                              <a:ea typeface="Cambria Math" charset="0"/>
                              <a:cs typeface="Cambria Math" charset="0"/>
                            </a:rPr>
                            <m:t>𝛽</m:t>
                          </m:r>
                        </m:e>
                        <m:sub>
                          <m:r>
                            <a:rPr lang="en-US" sz="1600" i="1">
                              <a:solidFill>
                                <a:srgbClr val="0070C0"/>
                              </a:solidFill>
                              <a:latin typeface="Cambria Math" charset="0"/>
                              <a:ea typeface="Cambria Math" charset="0"/>
                              <a:cs typeface="Cambria Math" charset="0"/>
                            </a:rPr>
                            <m:t>5</m:t>
                          </m:r>
                        </m:sub>
                      </m:sSub>
                      <m:r>
                        <a:rPr lang="en-US" sz="1600" i="1">
                          <a:solidFill>
                            <a:srgbClr val="0070C0"/>
                          </a:solidFill>
                          <a:latin typeface="Cambria Math" charset="0"/>
                          <a:ea typeface="Cambria Math" charset="0"/>
                          <a:cs typeface="Cambria Math" charset="0"/>
                        </a:rPr>
                        <m:t> </m:t>
                      </m:r>
                      <m:r>
                        <a:rPr lang="en-US" sz="1600" i="1">
                          <a:solidFill>
                            <a:srgbClr val="0070C0"/>
                          </a:solidFill>
                          <a:latin typeface="Cambria Math" charset="0"/>
                          <a:ea typeface="Cambria Math" charset="0"/>
                          <a:cs typeface="Cambria Math" charset="0"/>
                        </a:rPr>
                        <m:t>𝑙𝑚𝑎𝑠𝑠</m:t>
                      </m:r>
                      <m:r>
                        <a:rPr lang="en-US" sz="1600" i="1">
                          <a:solidFill>
                            <a:srgbClr val="0070C0"/>
                          </a:solidFill>
                          <a:latin typeface="Cambria Math" charset="0"/>
                          <a:ea typeface="Cambria Math" charset="0"/>
                          <a:cs typeface="Cambria Math" charset="0"/>
                        </a:rPr>
                        <m:t> ∗</m:t>
                      </m:r>
                      <m:r>
                        <a:rPr lang="en-US" sz="1600" i="1">
                          <a:solidFill>
                            <a:srgbClr val="0070C0"/>
                          </a:solidFill>
                          <a:latin typeface="Cambria Math" charset="0"/>
                          <a:ea typeface="Cambria Math" charset="0"/>
                          <a:cs typeface="Cambria Math" charset="0"/>
                        </a:rPr>
                        <m:t>𝑒𝑏𝑎𝑡</m:t>
                      </m:r>
                    </m:oMath>
                  </m:oMathPara>
                </a14:m>
                <a:endParaRPr lang="en-US" sz="1600" i="1" dirty="0">
                  <a:solidFill>
                    <a:srgbClr val="0070C0"/>
                  </a:solidFill>
                </a:endParaRPr>
              </a:p>
              <a:p>
                <a:pPr marL="228600" indent="-228600"/>
                <a:r>
                  <a:rPr lang="en-US" sz="1600" dirty="0"/>
                  <a:t>Individual regression equations for each value of TYPE:</a:t>
                </a:r>
              </a:p>
              <a:p>
                <a:pPr marL="0" indent="0" algn="ctr">
                  <a:buNone/>
                </a:pPr>
                <a14:m>
                  <m:oMath xmlns:m="http://schemas.openxmlformats.org/officeDocument/2006/math">
                    <m:r>
                      <a:rPr lang="en-US" sz="1600" i="1">
                        <a:solidFill>
                          <a:srgbClr val="00B050"/>
                        </a:solidFill>
                        <a:latin typeface="Cambria Math" charset="0"/>
                        <a:ea typeface="Cambria Math" charset="0"/>
                        <a:cs typeface="Cambria Math" charset="0"/>
                      </a:rPr>
                      <m:t>𝜇</m:t>
                    </m:r>
                    <m:d>
                      <m:dPr>
                        <m:begChr m:val="{"/>
                        <m:endChr m:val="|"/>
                        <m:ctrlPr>
                          <a:rPr lang="en-US" sz="1600" i="1">
                            <a:solidFill>
                              <a:srgbClr val="00B050"/>
                            </a:solidFill>
                            <a:latin typeface="Cambria Math" panose="02040503050406030204" pitchFamily="18" charset="0"/>
                            <a:ea typeface="Cambria Math" charset="0"/>
                            <a:cs typeface="Cambria Math" charset="0"/>
                          </a:rPr>
                        </m:ctrlPr>
                      </m:dPr>
                      <m:e>
                        <m:r>
                          <a:rPr lang="en-US" sz="1600" i="1">
                            <a:solidFill>
                              <a:srgbClr val="00B050"/>
                            </a:solidFill>
                            <a:latin typeface="Cambria Math" charset="0"/>
                            <a:ea typeface="Cambria Math" charset="0"/>
                            <a:cs typeface="Cambria Math" charset="0"/>
                          </a:rPr>
                          <m:t>𝑙𝑒𝑛𝑒𝑟</m:t>
                        </m:r>
                        <m:r>
                          <a:rPr lang="en-US" sz="1600" i="1">
                            <a:solidFill>
                              <a:srgbClr val="00B050"/>
                            </a:solidFill>
                            <a:latin typeface="Cambria Math" panose="02040503050406030204" pitchFamily="18" charset="0"/>
                            <a:ea typeface="Cambria Math" charset="0"/>
                            <a:cs typeface="Cambria Math" charset="0"/>
                          </a:rPr>
                          <m:t>𝑔</m:t>
                        </m:r>
                        <m:r>
                          <a:rPr lang="en-US" sz="1600" i="1">
                            <a:solidFill>
                              <a:srgbClr val="00B050"/>
                            </a:solidFill>
                            <a:latin typeface="Cambria Math" charset="0"/>
                            <a:ea typeface="Cambria Math" charset="0"/>
                            <a:cs typeface="Cambria Math" charset="0"/>
                          </a:rPr>
                          <m:t>𝑦</m:t>
                        </m:r>
                        <m:r>
                          <a:rPr lang="en-US" sz="1600" i="1">
                            <a:solidFill>
                              <a:srgbClr val="00B050"/>
                            </a:solidFill>
                            <a:latin typeface="Cambria Math" charset="0"/>
                            <a:ea typeface="Cambria Math" charset="0"/>
                            <a:cs typeface="Cambria Math" charset="0"/>
                          </a:rPr>
                          <m:t> </m:t>
                        </m:r>
                      </m:e>
                    </m:d>
                    <m:r>
                      <a:rPr lang="en-US" sz="1600" i="1">
                        <a:solidFill>
                          <a:srgbClr val="00B050"/>
                        </a:solidFill>
                        <a:latin typeface="Cambria Math" charset="0"/>
                        <a:ea typeface="Cambria Math" charset="0"/>
                        <a:cs typeface="Cambria Math" charset="0"/>
                      </a:rPr>
                      <m:t>𝑙𝑚𝑎𝑠𝑠</m:t>
                    </m:r>
                    <m:r>
                      <a:rPr lang="en-US" sz="1600" i="1">
                        <a:solidFill>
                          <a:srgbClr val="00B050"/>
                        </a:solidFill>
                        <a:latin typeface="Cambria Math" charset="0"/>
                        <a:ea typeface="Cambria Math" charset="0"/>
                        <a:cs typeface="Cambria Math" charset="0"/>
                      </a:rPr>
                      <m:t>, </m:t>
                    </m:r>
                    <m:r>
                      <a:rPr lang="en-US" sz="1600" i="1">
                        <a:solidFill>
                          <a:srgbClr val="00B050"/>
                        </a:solidFill>
                        <a:latin typeface="Cambria Math" charset="0"/>
                        <a:ea typeface="Cambria Math" charset="0"/>
                        <a:cs typeface="Cambria Math" charset="0"/>
                      </a:rPr>
                      <m:t>𝑇𝑌𝑃𝐸</m:t>
                    </m:r>
                    <m:r>
                      <a:rPr lang="en-US" sz="1600" i="1">
                        <a:solidFill>
                          <a:srgbClr val="00B050"/>
                        </a:solidFill>
                        <a:latin typeface="Cambria Math" panose="02040503050406030204" pitchFamily="18" charset="0"/>
                        <a:ea typeface="Cambria Math" charset="0"/>
                        <a:cs typeface="Cambria Math" charset="0"/>
                      </a:rPr>
                      <m:t>=</m:t>
                    </m:r>
                    <m:r>
                      <a:rPr lang="en-US" sz="1600" b="1" i="1">
                        <a:solidFill>
                          <a:srgbClr val="00B050"/>
                        </a:solidFill>
                        <a:latin typeface="Cambria Math" panose="02040503050406030204" pitchFamily="18" charset="0"/>
                        <a:ea typeface="Cambria Math" charset="0"/>
                        <a:cs typeface="Cambria Math" charset="0"/>
                      </a:rPr>
                      <m:t>𝒆𝒃𝒂𝒕</m:t>
                    </m:r>
                    <m:r>
                      <a:rPr lang="en-US" sz="1600" i="1">
                        <a:solidFill>
                          <a:srgbClr val="00B050"/>
                        </a:solidFill>
                        <a:latin typeface="Cambria Math" charset="0"/>
                        <a:ea typeface="Cambria Math" charset="0"/>
                        <a:cs typeface="Cambria Math" charset="0"/>
                      </a:rPr>
                      <m:t>}=</m:t>
                    </m:r>
                    <m:d>
                      <m:dPr>
                        <m:ctrlPr>
                          <a:rPr lang="en-US" sz="1600" i="1">
                            <a:solidFill>
                              <a:srgbClr val="00B050"/>
                            </a:solidFill>
                            <a:latin typeface="Cambria Math" panose="02040503050406030204" pitchFamily="18" charset="0"/>
                            <a:ea typeface="Cambria Math" charset="0"/>
                            <a:cs typeface="Cambria Math" charset="0"/>
                          </a:rPr>
                        </m:ctrlPr>
                      </m:dPr>
                      <m:e>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i="1">
                                <a:solidFill>
                                  <a:srgbClr val="00B050"/>
                                </a:solidFill>
                                <a:latin typeface="Cambria Math" charset="0"/>
                                <a:ea typeface="Cambria Math" charset="0"/>
                                <a:cs typeface="Cambria Math" charset="0"/>
                              </a:rPr>
                              <m:t>𝛽</m:t>
                            </m:r>
                          </m:e>
                          <m:sub>
                            <m:r>
                              <a:rPr lang="en-US" sz="1600" i="1">
                                <a:solidFill>
                                  <a:srgbClr val="00B050"/>
                                </a:solidFill>
                                <a:latin typeface="Cambria Math" charset="0"/>
                                <a:ea typeface="Cambria Math" charset="0"/>
                                <a:cs typeface="Cambria Math" charset="0"/>
                              </a:rPr>
                              <m:t>0</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i="1">
                                <a:solidFill>
                                  <a:srgbClr val="00B050"/>
                                </a:solidFill>
                                <a:latin typeface="Cambria Math" charset="0"/>
                                <a:ea typeface="Cambria Math" charset="0"/>
                                <a:cs typeface="Cambria Math" charset="0"/>
                              </a:rPr>
                              <m:t>+</m:t>
                            </m:r>
                            <m:r>
                              <a:rPr lang="en-US" sz="1600" i="1">
                                <a:solidFill>
                                  <a:srgbClr val="00B050"/>
                                </a:solidFill>
                                <a:latin typeface="Cambria Math" charset="0"/>
                                <a:ea typeface="Cambria Math" charset="0"/>
                                <a:cs typeface="Cambria Math" charset="0"/>
                              </a:rPr>
                              <m:t>𝛽</m:t>
                            </m:r>
                          </m:e>
                          <m:sub>
                            <m:r>
                              <a:rPr lang="en-US" sz="1600" i="1">
                                <a:solidFill>
                                  <a:srgbClr val="00B050"/>
                                </a:solidFill>
                                <a:latin typeface="Cambria Math" charset="0"/>
                                <a:ea typeface="Cambria Math" charset="0"/>
                                <a:cs typeface="Cambria Math" charset="0"/>
                              </a:rPr>
                              <m:t>3</m:t>
                            </m:r>
                          </m:sub>
                        </m:sSub>
                      </m:e>
                    </m:d>
                    <m:r>
                      <a:rPr lang="en-US" sz="1600" i="1">
                        <a:solidFill>
                          <a:srgbClr val="00B050"/>
                        </a:solidFill>
                        <a:latin typeface="Cambria Math" panose="02040503050406030204" pitchFamily="18" charset="0"/>
                        <a:ea typeface="Cambria Math" charset="0"/>
                        <a:cs typeface="Cambria Math" charset="0"/>
                      </a:rPr>
                      <m:t>+(</m:t>
                    </m:r>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i="1">
                            <a:solidFill>
                              <a:srgbClr val="00B050"/>
                            </a:solidFill>
                            <a:latin typeface="Cambria Math" charset="0"/>
                            <a:ea typeface="Cambria Math" charset="0"/>
                            <a:cs typeface="Cambria Math" charset="0"/>
                          </a:rPr>
                          <m:t>𝛽</m:t>
                        </m:r>
                      </m:e>
                      <m:sub>
                        <m:r>
                          <a:rPr lang="en-US" sz="1600" i="1">
                            <a:solidFill>
                              <a:srgbClr val="00B050"/>
                            </a:solidFill>
                            <a:latin typeface="Cambria Math" charset="0"/>
                            <a:ea typeface="Cambria Math" charset="0"/>
                            <a:cs typeface="Cambria Math" charset="0"/>
                          </a:rPr>
                          <m:t>1</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i="1">
                            <a:solidFill>
                              <a:srgbClr val="00B050"/>
                            </a:solidFill>
                            <a:latin typeface="Cambria Math" charset="0"/>
                            <a:ea typeface="Cambria Math" charset="0"/>
                            <a:cs typeface="Cambria Math" charset="0"/>
                          </a:rPr>
                          <m:t>+</m:t>
                        </m:r>
                        <m:r>
                          <a:rPr lang="en-US" sz="1600" i="1">
                            <a:solidFill>
                              <a:srgbClr val="00B050"/>
                            </a:solidFill>
                            <a:latin typeface="Cambria Math" charset="0"/>
                            <a:ea typeface="Cambria Math" charset="0"/>
                            <a:cs typeface="Cambria Math" charset="0"/>
                          </a:rPr>
                          <m:t>𝛽</m:t>
                        </m:r>
                      </m:e>
                      <m:sub>
                        <m:r>
                          <a:rPr lang="en-US" sz="1600" i="1">
                            <a:solidFill>
                              <a:srgbClr val="00B050"/>
                            </a:solidFill>
                            <a:latin typeface="Cambria Math" charset="0"/>
                            <a:ea typeface="Cambria Math" charset="0"/>
                            <a:cs typeface="Cambria Math" charset="0"/>
                          </a:rPr>
                          <m:t>5</m:t>
                        </m:r>
                      </m:sub>
                    </m:sSub>
                    <m:r>
                      <a:rPr lang="en-US" sz="1600" i="1">
                        <a:solidFill>
                          <a:srgbClr val="00B050"/>
                        </a:solidFill>
                        <a:latin typeface="Cambria Math" panose="02040503050406030204" pitchFamily="18" charset="0"/>
                        <a:ea typeface="Cambria Math" charset="0"/>
                        <a:cs typeface="Cambria Math" charset="0"/>
                      </a:rPr>
                      <m:t>)</m:t>
                    </m:r>
                    <m:r>
                      <a:rPr lang="en-US" sz="1600" i="1">
                        <a:solidFill>
                          <a:srgbClr val="00B050"/>
                        </a:solidFill>
                        <a:latin typeface="Cambria Math" charset="0"/>
                        <a:ea typeface="Cambria Math" charset="0"/>
                        <a:cs typeface="Cambria Math" charset="0"/>
                      </a:rPr>
                      <m:t>𝑙𝑚𝑎𝑠𝑠</m:t>
                    </m:r>
                  </m:oMath>
                </a14:m>
                <a:r>
                  <a:rPr lang="en-US" sz="1600" i="1" dirty="0">
                    <a:solidFill>
                      <a:srgbClr val="00B050"/>
                    </a:solidFill>
                  </a:rPr>
                  <a:t>: slope =</a:t>
                </a:r>
                <a:r>
                  <a:rPr lang="en-US" sz="1600" dirty="0">
                    <a:solidFill>
                      <a:srgbClr val="00B050"/>
                    </a:solidFill>
                    <a:ea typeface="Cambria Math" charset="0"/>
                    <a:cs typeface="Cambria Math" charset="0"/>
                  </a:rPr>
                  <a:t> </a:t>
                </a:r>
                <a14:m>
                  <m:oMath xmlns:m="http://schemas.openxmlformats.org/officeDocument/2006/math">
                    <m:sSub>
                      <m:sSubPr>
                        <m:ctrlPr>
                          <a:rPr lang="en-US" sz="1600" b="1" i="1">
                            <a:solidFill>
                              <a:srgbClr val="00B050"/>
                            </a:solidFill>
                            <a:latin typeface="Cambria Math" panose="02040503050406030204" pitchFamily="18" charset="0"/>
                            <a:ea typeface="Cambria Math" charset="0"/>
                            <a:cs typeface="Cambria Math" charset="0"/>
                          </a:rPr>
                        </m:ctrlPr>
                      </m:sSubPr>
                      <m:e>
                        <m:r>
                          <a:rPr lang="en-US" sz="1600" b="1" i="1">
                            <a:solidFill>
                              <a:srgbClr val="00B050"/>
                            </a:solidFill>
                            <a:latin typeface="Cambria Math" charset="0"/>
                            <a:ea typeface="Cambria Math" charset="0"/>
                            <a:cs typeface="Cambria Math" charset="0"/>
                          </a:rPr>
                          <m:t>𝜷</m:t>
                        </m:r>
                      </m:e>
                      <m:sub>
                        <m:r>
                          <a:rPr lang="en-US" sz="1600" b="1" i="1">
                            <a:solidFill>
                              <a:srgbClr val="00B050"/>
                            </a:solidFill>
                            <a:latin typeface="Cambria Math" charset="0"/>
                            <a:ea typeface="Cambria Math" charset="0"/>
                            <a:cs typeface="Cambria Math" charset="0"/>
                          </a:rPr>
                          <m:t>𝟏</m:t>
                        </m:r>
                      </m:sub>
                    </m:sSub>
                    <m:sSub>
                      <m:sSubPr>
                        <m:ctrlPr>
                          <a:rPr lang="en-US" sz="1600" b="1" i="1">
                            <a:solidFill>
                              <a:srgbClr val="00B050"/>
                            </a:solidFill>
                            <a:latin typeface="Cambria Math" panose="02040503050406030204" pitchFamily="18" charset="0"/>
                            <a:ea typeface="Cambria Math" charset="0"/>
                            <a:cs typeface="Cambria Math" charset="0"/>
                          </a:rPr>
                        </m:ctrlPr>
                      </m:sSubPr>
                      <m:e>
                        <m:r>
                          <a:rPr lang="en-US" sz="1600" b="1" i="1">
                            <a:solidFill>
                              <a:srgbClr val="00B050"/>
                            </a:solidFill>
                            <a:latin typeface="Cambria Math" charset="0"/>
                            <a:ea typeface="Cambria Math" charset="0"/>
                            <a:cs typeface="Cambria Math" charset="0"/>
                          </a:rPr>
                          <m:t>+</m:t>
                        </m:r>
                        <m:r>
                          <a:rPr lang="en-US" sz="1600" b="1" i="1">
                            <a:solidFill>
                              <a:srgbClr val="00B050"/>
                            </a:solidFill>
                            <a:latin typeface="Cambria Math" charset="0"/>
                            <a:ea typeface="Cambria Math" charset="0"/>
                            <a:cs typeface="Cambria Math" charset="0"/>
                          </a:rPr>
                          <m:t>𝜷</m:t>
                        </m:r>
                      </m:e>
                      <m:sub>
                        <m:r>
                          <a:rPr lang="en-US" sz="1600" b="1" i="1">
                            <a:solidFill>
                              <a:srgbClr val="00B050"/>
                            </a:solidFill>
                            <a:latin typeface="Cambria Math" charset="0"/>
                            <a:ea typeface="Cambria Math" charset="0"/>
                            <a:cs typeface="Cambria Math" charset="0"/>
                          </a:rPr>
                          <m:t>𝟓</m:t>
                        </m:r>
                      </m:sub>
                    </m:sSub>
                  </m:oMath>
                </a14:m>
                <a:r>
                  <a:rPr lang="en-US" sz="1600" i="1" dirty="0">
                    <a:solidFill>
                      <a:srgbClr val="00B050"/>
                    </a:solidFill>
                  </a:rPr>
                  <a:t> </a:t>
                </a:r>
              </a:p>
              <a:p>
                <a:pPr marL="0" indent="0" algn="ctr">
                  <a:buNone/>
                </a:pPr>
                <a14:m>
                  <m:oMath xmlns:m="http://schemas.openxmlformats.org/officeDocument/2006/math">
                    <m:r>
                      <a:rPr lang="en-US" sz="1600" i="1">
                        <a:solidFill>
                          <a:srgbClr val="7030A0"/>
                        </a:solidFill>
                        <a:latin typeface="Cambria Math" charset="0"/>
                        <a:ea typeface="Cambria Math" charset="0"/>
                        <a:cs typeface="Cambria Math" charset="0"/>
                      </a:rPr>
                      <m:t>𝜇</m:t>
                    </m:r>
                    <m:d>
                      <m:dPr>
                        <m:begChr m:val="{"/>
                        <m:endChr m:val="|"/>
                        <m:ctrlPr>
                          <a:rPr lang="en-US" sz="1600" i="1">
                            <a:solidFill>
                              <a:srgbClr val="7030A0"/>
                            </a:solidFill>
                            <a:latin typeface="Cambria Math" panose="02040503050406030204" pitchFamily="18" charset="0"/>
                            <a:ea typeface="Cambria Math" charset="0"/>
                            <a:cs typeface="Cambria Math" charset="0"/>
                          </a:rPr>
                        </m:ctrlPr>
                      </m:dPr>
                      <m:e>
                        <m:r>
                          <a:rPr lang="en-US" sz="1600" i="1">
                            <a:solidFill>
                              <a:srgbClr val="7030A0"/>
                            </a:solidFill>
                            <a:latin typeface="Cambria Math" charset="0"/>
                            <a:ea typeface="Cambria Math" charset="0"/>
                            <a:cs typeface="Cambria Math" charset="0"/>
                          </a:rPr>
                          <m:t>𝑙𝑒𝑛𝑒𝑟</m:t>
                        </m:r>
                        <m:r>
                          <a:rPr lang="en-US" sz="1600" i="1">
                            <a:solidFill>
                              <a:srgbClr val="7030A0"/>
                            </a:solidFill>
                            <a:latin typeface="Cambria Math" panose="02040503050406030204" pitchFamily="18" charset="0"/>
                            <a:ea typeface="Cambria Math" charset="0"/>
                            <a:cs typeface="Cambria Math" charset="0"/>
                          </a:rPr>
                          <m:t>𝑔</m:t>
                        </m:r>
                        <m:r>
                          <a:rPr lang="en-US" sz="1600" i="1">
                            <a:solidFill>
                              <a:srgbClr val="7030A0"/>
                            </a:solidFill>
                            <a:latin typeface="Cambria Math" charset="0"/>
                            <a:ea typeface="Cambria Math" charset="0"/>
                            <a:cs typeface="Cambria Math" charset="0"/>
                          </a:rPr>
                          <m:t>𝑦</m:t>
                        </m:r>
                        <m:r>
                          <a:rPr lang="en-US" sz="1600" i="1">
                            <a:solidFill>
                              <a:srgbClr val="7030A0"/>
                            </a:solidFill>
                            <a:latin typeface="Cambria Math" charset="0"/>
                            <a:ea typeface="Cambria Math" charset="0"/>
                            <a:cs typeface="Cambria Math" charset="0"/>
                          </a:rPr>
                          <m:t> </m:t>
                        </m:r>
                      </m:e>
                    </m:d>
                    <m:r>
                      <a:rPr lang="en-US" sz="1600" i="1">
                        <a:solidFill>
                          <a:srgbClr val="7030A0"/>
                        </a:solidFill>
                        <a:latin typeface="Cambria Math" charset="0"/>
                        <a:ea typeface="Cambria Math" charset="0"/>
                        <a:cs typeface="Cambria Math" charset="0"/>
                      </a:rPr>
                      <m:t>𝑙𝑚𝑎𝑠𝑠</m:t>
                    </m:r>
                    <m:r>
                      <a:rPr lang="en-US" sz="1600" i="1">
                        <a:solidFill>
                          <a:srgbClr val="7030A0"/>
                        </a:solidFill>
                        <a:latin typeface="Cambria Math" charset="0"/>
                        <a:ea typeface="Cambria Math" charset="0"/>
                        <a:cs typeface="Cambria Math" charset="0"/>
                      </a:rPr>
                      <m:t>, </m:t>
                    </m:r>
                    <m:r>
                      <a:rPr lang="en-US" sz="1600" i="1">
                        <a:solidFill>
                          <a:srgbClr val="7030A0"/>
                        </a:solidFill>
                        <a:latin typeface="Cambria Math" charset="0"/>
                        <a:ea typeface="Cambria Math" charset="0"/>
                        <a:cs typeface="Cambria Math" charset="0"/>
                      </a:rPr>
                      <m:t>𝑇𝑌𝑃𝐸</m:t>
                    </m:r>
                    <m:r>
                      <a:rPr lang="en-US" sz="1600" i="1">
                        <a:solidFill>
                          <a:srgbClr val="7030A0"/>
                        </a:solidFill>
                        <a:latin typeface="Cambria Math" panose="02040503050406030204" pitchFamily="18" charset="0"/>
                        <a:ea typeface="Cambria Math" charset="0"/>
                        <a:cs typeface="Cambria Math" charset="0"/>
                      </a:rPr>
                      <m:t>=</m:t>
                    </m:r>
                    <m:r>
                      <a:rPr lang="en-US" sz="1600" b="1" i="1">
                        <a:solidFill>
                          <a:srgbClr val="7030A0"/>
                        </a:solidFill>
                        <a:latin typeface="Cambria Math" panose="02040503050406030204" pitchFamily="18" charset="0"/>
                        <a:ea typeface="Cambria Math" charset="0"/>
                        <a:cs typeface="Cambria Math" charset="0"/>
                      </a:rPr>
                      <m:t>𝒃𝒊𝒓𝒅</m:t>
                    </m:r>
                    <m:r>
                      <a:rPr lang="en-US" sz="1600" i="1">
                        <a:solidFill>
                          <a:srgbClr val="7030A0"/>
                        </a:solidFill>
                        <a:latin typeface="Cambria Math" charset="0"/>
                        <a:ea typeface="Cambria Math" charset="0"/>
                        <a:cs typeface="Cambria Math" charset="0"/>
                      </a:rPr>
                      <m:t>}=</m:t>
                    </m:r>
                    <m:d>
                      <m:dPr>
                        <m:ctrlPr>
                          <a:rPr lang="en-US" sz="1600" i="1">
                            <a:solidFill>
                              <a:srgbClr val="7030A0"/>
                            </a:solidFill>
                            <a:latin typeface="Cambria Math" panose="02040503050406030204" pitchFamily="18" charset="0"/>
                            <a:ea typeface="Cambria Math" charset="0"/>
                            <a:cs typeface="Cambria Math" charset="0"/>
                          </a:rPr>
                        </m:ctrlPr>
                      </m:dPr>
                      <m:e>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i="1">
                                <a:solidFill>
                                  <a:srgbClr val="7030A0"/>
                                </a:solidFill>
                                <a:latin typeface="Cambria Math" charset="0"/>
                                <a:ea typeface="Cambria Math" charset="0"/>
                                <a:cs typeface="Cambria Math" charset="0"/>
                              </a:rPr>
                              <m:t>𝛽</m:t>
                            </m:r>
                          </m:e>
                          <m:sub>
                            <m:r>
                              <a:rPr lang="en-US" sz="1600" i="1">
                                <a:solidFill>
                                  <a:srgbClr val="7030A0"/>
                                </a:solidFill>
                                <a:latin typeface="Cambria Math" charset="0"/>
                                <a:ea typeface="Cambria Math" charset="0"/>
                                <a:cs typeface="Cambria Math" charset="0"/>
                              </a:rPr>
                              <m:t>0</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i="1">
                                <a:solidFill>
                                  <a:srgbClr val="7030A0"/>
                                </a:solidFill>
                                <a:latin typeface="Cambria Math" charset="0"/>
                                <a:ea typeface="Cambria Math" charset="0"/>
                                <a:cs typeface="Cambria Math" charset="0"/>
                              </a:rPr>
                              <m:t>+</m:t>
                            </m:r>
                            <m:r>
                              <a:rPr lang="en-US" sz="1600" i="1">
                                <a:solidFill>
                                  <a:srgbClr val="7030A0"/>
                                </a:solidFill>
                                <a:latin typeface="Cambria Math" charset="0"/>
                                <a:ea typeface="Cambria Math" charset="0"/>
                                <a:cs typeface="Cambria Math" charset="0"/>
                              </a:rPr>
                              <m:t>𝛽</m:t>
                            </m:r>
                          </m:e>
                          <m:sub>
                            <m:r>
                              <a:rPr lang="en-US" sz="1600" i="1">
                                <a:solidFill>
                                  <a:srgbClr val="7030A0"/>
                                </a:solidFill>
                                <a:latin typeface="Cambria Math" panose="02040503050406030204" pitchFamily="18" charset="0"/>
                                <a:ea typeface="Cambria Math" charset="0"/>
                                <a:cs typeface="Cambria Math" charset="0"/>
                              </a:rPr>
                              <m:t>2</m:t>
                            </m:r>
                          </m:sub>
                        </m:sSub>
                      </m:e>
                    </m:d>
                    <m:r>
                      <a:rPr lang="en-US" sz="1600" i="1">
                        <a:solidFill>
                          <a:srgbClr val="7030A0"/>
                        </a:solidFill>
                        <a:latin typeface="Cambria Math" panose="02040503050406030204" pitchFamily="18" charset="0"/>
                        <a:ea typeface="Cambria Math" charset="0"/>
                        <a:cs typeface="Cambria Math" charset="0"/>
                      </a:rPr>
                      <m:t>+(</m:t>
                    </m:r>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i="1">
                            <a:solidFill>
                              <a:srgbClr val="7030A0"/>
                            </a:solidFill>
                            <a:latin typeface="Cambria Math" charset="0"/>
                            <a:ea typeface="Cambria Math" charset="0"/>
                            <a:cs typeface="Cambria Math" charset="0"/>
                          </a:rPr>
                          <m:t>𝛽</m:t>
                        </m:r>
                      </m:e>
                      <m:sub>
                        <m:r>
                          <a:rPr lang="en-US" sz="1600" i="1">
                            <a:solidFill>
                              <a:srgbClr val="7030A0"/>
                            </a:solidFill>
                            <a:latin typeface="Cambria Math" charset="0"/>
                            <a:ea typeface="Cambria Math" charset="0"/>
                            <a:cs typeface="Cambria Math" charset="0"/>
                          </a:rPr>
                          <m:t>1</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i="1">
                            <a:solidFill>
                              <a:srgbClr val="7030A0"/>
                            </a:solidFill>
                            <a:latin typeface="Cambria Math" charset="0"/>
                            <a:ea typeface="Cambria Math" charset="0"/>
                            <a:cs typeface="Cambria Math" charset="0"/>
                          </a:rPr>
                          <m:t>+</m:t>
                        </m:r>
                        <m:r>
                          <a:rPr lang="en-US" sz="1600" i="1">
                            <a:solidFill>
                              <a:srgbClr val="7030A0"/>
                            </a:solidFill>
                            <a:latin typeface="Cambria Math" charset="0"/>
                            <a:ea typeface="Cambria Math" charset="0"/>
                            <a:cs typeface="Cambria Math" charset="0"/>
                          </a:rPr>
                          <m:t>𝛽</m:t>
                        </m:r>
                      </m:e>
                      <m:sub>
                        <m:r>
                          <a:rPr lang="en-US" sz="1600" i="1">
                            <a:solidFill>
                              <a:srgbClr val="7030A0"/>
                            </a:solidFill>
                            <a:latin typeface="Cambria Math" panose="02040503050406030204" pitchFamily="18" charset="0"/>
                            <a:ea typeface="Cambria Math" charset="0"/>
                            <a:cs typeface="Cambria Math" charset="0"/>
                          </a:rPr>
                          <m:t>4</m:t>
                        </m:r>
                      </m:sub>
                    </m:sSub>
                    <m:r>
                      <a:rPr lang="en-US" sz="1600" i="1">
                        <a:solidFill>
                          <a:srgbClr val="7030A0"/>
                        </a:solidFill>
                        <a:latin typeface="Cambria Math" panose="02040503050406030204" pitchFamily="18" charset="0"/>
                        <a:ea typeface="Cambria Math" charset="0"/>
                        <a:cs typeface="Cambria Math" charset="0"/>
                      </a:rPr>
                      <m:t>)</m:t>
                    </m:r>
                    <m:r>
                      <a:rPr lang="en-US" sz="1600" i="1">
                        <a:solidFill>
                          <a:srgbClr val="7030A0"/>
                        </a:solidFill>
                        <a:latin typeface="Cambria Math" charset="0"/>
                        <a:ea typeface="Cambria Math" charset="0"/>
                        <a:cs typeface="Cambria Math" charset="0"/>
                      </a:rPr>
                      <m:t>𝑙𝑚𝑎𝑠𝑠</m:t>
                    </m:r>
                  </m:oMath>
                </a14:m>
                <a:r>
                  <a:rPr lang="en-US" sz="1600" i="1" dirty="0">
                    <a:solidFill>
                      <a:srgbClr val="7030A0"/>
                    </a:solidFill>
                  </a:rPr>
                  <a:t>: slope =</a:t>
                </a:r>
                <a:r>
                  <a:rPr lang="en-US" sz="1600" dirty="0">
                    <a:solidFill>
                      <a:srgbClr val="7030A0"/>
                    </a:solidFill>
                    <a:ea typeface="Cambria Math" charset="0"/>
                    <a:cs typeface="Cambria Math" charset="0"/>
                  </a:rPr>
                  <a:t> </a:t>
                </a:r>
                <a14:m>
                  <m:oMath xmlns:m="http://schemas.openxmlformats.org/officeDocument/2006/math">
                    <m:sSub>
                      <m:sSubPr>
                        <m:ctrlPr>
                          <a:rPr lang="en-US" sz="1600" b="1" i="1">
                            <a:solidFill>
                              <a:srgbClr val="7030A0"/>
                            </a:solidFill>
                            <a:latin typeface="Cambria Math" panose="02040503050406030204" pitchFamily="18" charset="0"/>
                            <a:ea typeface="Cambria Math" charset="0"/>
                            <a:cs typeface="Cambria Math" charset="0"/>
                          </a:rPr>
                        </m:ctrlPr>
                      </m:sSubPr>
                      <m:e>
                        <m:r>
                          <a:rPr lang="en-US" sz="1600" b="1" i="1">
                            <a:solidFill>
                              <a:srgbClr val="7030A0"/>
                            </a:solidFill>
                            <a:latin typeface="Cambria Math" charset="0"/>
                            <a:ea typeface="Cambria Math" charset="0"/>
                            <a:cs typeface="Cambria Math" charset="0"/>
                          </a:rPr>
                          <m:t>𝜷</m:t>
                        </m:r>
                      </m:e>
                      <m:sub>
                        <m:r>
                          <a:rPr lang="en-US" sz="1600" b="1" i="1">
                            <a:solidFill>
                              <a:srgbClr val="7030A0"/>
                            </a:solidFill>
                            <a:latin typeface="Cambria Math" charset="0"/>
                            <a:ea typeface="Cambria Math" charset="0"/>
                            <a:cs typeface="Cambria Math" charset="0"/>
                          </a:rPr>
                          <m:t>𝟏</m:t>
                        </m:r>
                      </m:sub>
                    </m:sSub>
                    <m:sSub>
                      <m:sSubPr>
                        <m:ctrlPr>
                          <a:rPr lang="en-US" sz="1600" b="1" i="1">
                            <a:solidFill>
                              <a:srgbClr val="7030A0"/>
                            </a:solidFill>
                            <a:latin typeface="Cambria Math" panose="02040503050406030204" pitchFamily="18" charset="0"/>
                            <a:ea typeface="Cambria Math" charset="0"/>
                            <a:cs typeface="Cambria Math" charset="0"/>
                          </a:rPr>
                        </m:ctrlPr>
                      </m:sSubPr>
                      <m:e>
                        <m:r>
                          <a:rPr lang="en-US" sz="1600" b="1" i="1">
                            <a:solidFill>
                              <a:srgbClr val="7030A0"/>
                            </a:solidFill>
                            <a:latin typeface="Cambria Math" charset="0"/>
                            <a:ea typeface="Cambria Math" charset="0"/>
                            <a:cs typeface="Cambria Math" charset="0"/>
                          </a:rPr>
                          <m:t>+</m:t>
                        </m:r>
                        <m:r>
                          <a:rPr lang="en-US" sz="1600" b="1" i="1">
                            <a:solidFill>
                              <a:srgbClr val="7030A0"/>
                            </a:solidFill>
                            <a:latin typeface="Cambria Math" charset="0"/>
                            <a:ea typeface="Cambria Math" charset="0"/>
                            <a:cs typeface="Cambria Math" charset="0"/>
                          </a:rPr>
                          <m:t>𝜷</m:t>
                        </m:r>
                      </m:e>
                      <m:sub>
                        <m:r>
                          <a:rPr lang="en-US" sz="1600" b="1" i="1">
                            <a:solidFill>
                              <a:srgbClr val="7030A0"/>
                            </a:solidFill>
                            <a:latin typeface="Cambria Math" panose="02040503050406030204" pitchFamily="18" charset="0"/>
                            <a:ea typeface="Cambria Math" charset="0"/>
                            <a:cs typeface="Cambria Math" charset="0"/>
                          </a:rPr>
                          <m:t>𝟒</m:t>
                        </m:r>
                      </m:sub>
                    </m:sSub>
                  </m:oMath>
                </a14:m>
                <a:r>
                  <a:rPr lang="en-US" sz="1600" i="1" dirty="0">
                    <a:solidFill>
                      <a:srgbClr val="7030A0"/>
                    </a:solidFill>
                  </a:rPr>
                  <a:t> </a:t>
                </a:r>
              </a:p>
              <a:p>
                <a:pPr marL="0" indent="0" algn="ctr">
                  <a:buNone/>
                </a:pPr>
                <a14:m>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panose="02040503050406030204" pitchFamily="18" charset="0"/>
                        <a:ea typeface="Cambria Math" charset="0"/>
                        <a:cs typeface="Cambria Math" charset="0"/>
                      </a:rPr>
                      <m:t>=</m:t>
                    </m:r>
                    <m:r>
                      <a:rPr lang="en-US" sz="1600" b="1" i="1">
                        <a:latin typeface="Cambria Math" panose="02040503050406030204" pitchFamily="18" charset="0"/>
                        <a:ea typeface="Cambria Math" charset="0"/>
                        <a:cs typeface="Cambria Math" charset="0"/>
                      </a:rPr>
                      <m:t>𝒏𝒆𝒃𝒂𝒕</m:t>
                    </m:r>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oMath>
                </a14:m>
                <a:r>
                  <a:rPr lang="en-US" sz="1600" i="1" dirty="0"/>
                  <a:t>: slope =</a:t>
                </a:r>
                <a:r>
                  <a:rPr lang="en-US" sz="1600" dirty="0">
                    <a:ea typeface="Cambria Math" charset="0"/>
                    <a:cs typeface="Cambria Math" charset="0"/>
                  </a:rPr>
                  <a:t> </a:t>
                </a:r>
                <a14:m>
                  <m:oMath xmlns:m="http://schemas.openxmlformats.org/officeDocument/2006/math">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𝟏</m:t>
                        </m:r>
                      </m:sub>
                    </m:sSub>
                  </m:oMath>
                </a14:m>
                <a:endParaRPr lang="en-US" sz="1600" i="1" dirty="0"/>
              </a:p>
              <a:p>
                <a:pPr marL="228600" indent="-228600">
                  <a:spcBef>
                    <a:spcPts val="1800"/>
                  </a:spcBef>
                </a:pPr>
                <a:r>
                  <a:rPr lang="en-US" sz="1600" dirty="0"/>
                  <a:t>All slopes are equal if </a:t>
                </a:r>
                <a14:m>
                  <m:oMath xmlns:m="http://schemas.openxmlformats.org/officeDocument/2006/math">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4</m:t>
                        </m:r>
                      </m:sub>
                    </m:sSub>
                    <m:r>
                      <a:rPr lang="en-US" sz="1600">
                        <a:latin typeface="Cambria Math" panose="02040503050406030204" pitchFamily="18" charset="0"/>
                        <a:ea typeface="Cambria Math" charset="0"/>
                        <a:cs typeface="Cambria Math" charset="0"/>
                      </a:rPr>
                      <m:t>, </m:t>
                    </m:r>
                    <m:r>
                      <m:rPr>
                        <m:sty m:val="p"/>
                      </m:rPr>
                      <a:rPr lang="en-US" sz="1600">
                        <a:latin typeface="Cambria Math" panose="02040503050406030204" pitchFamily="18" charset="0"/>
                        <a:ea typeface="Cambria Math" charset="0"/>
                        <a:cs typeface="Cambria Math" charset="0"/>
                      </a:rPr>
                      <m:t>or</m:t>
                    </m:r>
                    <m:r>
                      <a:rPr lang="en-US" sz="1600">
                        <a:latin typeface="Cambria Math" panose="02040503050406030204" pitchFamily="18"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4</m:t>
                        </m:r>
                      </m:sub>
                    </m:sSub>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5</m:t>
                        </m:r>
                      </m:sub>
                    </m:sSub>
                    <m:r>
                      <a:rPr lang="en-US" sz="1600" i="1">
                        <a:latin typeface="Cambria Math" panose="02040503050406030204" pitchFamily="18" charset="0"/>
                        <a:ea typeface="Cambria Math" charset="0"/>
                        <a:cs typeface="Cambria Math" charset="0"/>
                      </a:rPr>
                      <m:t>=0</m:t>
                    </m:r>
                  </m:oMath>
                </a14:m>
                <a:r>
                  <a:rPr lang="en-US" sz="1600" dirty="0"/>
                  <a:t>.</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609600" y="1600204"/>
                <a:ext cx="10972800" cy="2133596"/>
              </a:xfrm>
              <a:blipFill>
                <a:blip r:embed="rId2"/>
                <a:stretch>
                  <a:fillRect l="-222" b="-1429"/>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83C7AF9E-2897-4015-A088-D7A787F68C5F}"/>
              </a:ext>
            </a:extLst>
          </p:cNvPr>
          <p:cNvSpPr txBox="1"/>
          <p:nvPr/>
        </p:nvSpPr>
        <p:spPr>
          <a:xfrm>
            <a:off x="3670614" y="5040869"/>
            <a:ext cx="4850772" cy="584775"/>
          </a:xfrm>
          <a:prstGeom prst="rect">
            <a:avLst/>
          </a:prstGeom>
          <a:noFill/>
        </p:spPr>
        <p:txBody>
          <a:bodyPr wrap="square" rtlCol="0">
            <a:noAutofit/>
          </a:bodyPr>
          <a:lstStyle/>
          <a:p>
            <a:pPr algn="ctr"/>
            <a:r>
              <a:rPr lang="en-US" sz="1600" dirty="0"/>
              <a:t>We will do this with an extra sum of squares test </a:t>
            </a:r>
          </a:p>
          <a:p>
            <a:pPr algn="ctr"/>
            <a:r>
              <a:rPr lang="en-US" sz="1600" dirty="0"/>
              <a:t>(build your own ANOVA table).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5F74D9-1030-40C0-AC07-5D50AD08E6F1}"/>
                  </a:ext>
                </a:extLst>
              </p:cNvPr>
              <p:cNvSpPr txBox="1"/>
              <p:nvPr/>
            </p:nvSpPr>
            <p:spPr>
              <a:xfrm>
                <a:off x="4788206" y="4114800"/>
                <a:ext cx="2615588" cy="492443"/>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charset="0"/>
                        </a:rPr>
                        <m:t>𝐻</m:t>
                      </m:r>
                      <m:r>
                        <a:rPr lang="en-US" sz="1600" i="1" baseline="-25000">
                          <a:latin typeface="Cambria Math" charset="0"/>
                        </a:rPr>
                        <m:t>𝑜</m:t>
                      </m:r>
                      <m:r>
                        <a:rPr lang="en-US" sz="1600" i="1">
                          <a:latin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=0 </m:t>
                      </m:r>
                    </m:oMath>
                  </m:oMathPara>
                </a14:m>
                <a:endParaRPr lang="en-US" sz="160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𝐻</m:t>
                      </m:r>
                      <m:r>
                        <a:rPr lang="en-US" sz="1600" i="1" baseline="-25000">
                          <a:latin typeface="Cambria Math" charset="0"/>
                          <a:ea typeface="Cambria Math" charset="0"/>
                          <a:cs typeface="Cambria Math" charset="0"/>
                        </a:rPr>
                        <m:t>𝑎</m:t>
                      </m:r>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𝑎𝑛𝑑</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𝑎𝑟𝑒</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𝑛𝑜𝑡</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𝑏𝑜𝑡h</m:t>
                      </m:r>
                      <m:r>
                        <a:rPr lang="en-US" sz="1600" i="1">
                          <a:latin typeface="Cambria Math" charset="0"/>
                          <a:ea typeface="Cambria Math" charset="0"/>
                          <a:cs typeface="Cambria Math" charset="0"/>
                        </a:rPr>
                        <m:t> 0.</m:t>
                      </m:r>
                    </m:oMath>
                  </m:oMathPara>
                </a14:m>
                <a:endParaRPr lang="en-US" sz="1600" dirty="0"/>
              </a:p>
            </p:txBody>
          </p:sp>
        </mc:Choice>
        <mc:Fallback xmlns="">
          <p:sp>
            <p:nvSpPr>
              <p:cNvPr id="25" name="TextBox 24">
                <a:extLst>
                  <a:ext uri="{FF2B5EF4-FFF2-40B4-BE49-F238E27FC236}">
                    <a16:creationId xmlns:a16="http://schemas.microsoft.com/office/drawing/2014/main" id="{635F74D9-1030-40C0-AC07-5D50AD08E6F1}"/>
                  </a:ext>
                </a:extLst>
              </p:cNvPr>
              <p:cNvSpPr txBox="1">
                <a:spLocks noRot="1" noChangeAspect="1" noMove="1" noResize="1" noEditPoints="1" noAdjustHandles="1" noChangeArrowheads="1" noChangeShapeType="1" noTextEdit="1"/>
              </p:cNvSpPr>
              <p:nvPr/>
            </p:nvSpPr>
            <p:spPr>
              <a:xfrm>
                <a:off x="4788206" y="4114800"/>
                <a:ext cx="2615588" cy="492443"/>
              </a:xfrm>
              <a:prstGeom prst="rect">
                <a:avLst/>
              </a:prstGeom>
              <a:blipFill>
                <a:blip r:embed="rId3"/>
                <a:stretch>
                  <a:fillRect l="-930" b="-16049"/>
                </a:stretch>
              </a:blipFill>
            </p:spPr>
            <p:txBody>
              <a:bodyPr/>
              <a:lstStyle/>
              <a:p>
                <a:r>
                  <a:rPr lang="en-US">
                    <a:noFill/>
                  </a:rPr>
                  <a:t> </a:t>
                </a:r>
              </a:p>
            </p:txBody>
          </p:sp>
        </mc:Fallback>
      </mc:AlternateContent>
    </p:spTree>
    <p:extLst>
      <p:ext uri="{BB962C8B-B14F-4D97-AF65-F5344CB8AC3E}">
        <p14:creationId xmlns:p14="http://schemas.microsoft.com/office/powerpoint/2010/main" val="200461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Echolocation! Part IV</a:t>
            </a:r>
          </a:p>
        </p:txBody>
      </p:sp>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609600" y="1600204"/>
                <a:ext cx="9228858" cy="1973157"/>
              </a:xfrm>
            </p:spPr>
            <p:txBody>
              <a:bodyPr>
                <a:noAutofit/>
              </a:bodyPr>
              <a:lstStyle/>
              <a:p>
                <a:r>
                  <a:rPr lang="en-US" sz="1600" dirty="0"/>
                  <a:t>QOI: Is there a difference in the in-flight energy expenditures </a:t>
                </a:r>
                <a:r>
                  <a:rPr lang="en-US" sz="1600" b="1" dirty="0"/>
                  <a:t>between echolocating and non echolocating bats</a:t>
                </a:r>
                <a:r>
                  <a:rPr lang="en-US" sz="1600" dirty="0"/>
                  <a:t> after body size is accounted for? (Is the model with the interaction between type and body size significantly different from the model without interaction?) </a:t>
                </a:r>
              </a:p>
              <a:p>
                <a:r>
                  <a:rPr lang="en-US" sz="1600" dirty="0"/>
                  <a:t>Plan of action: Extra Sum of Squares Test</a:t>
                </a:r>
              </a:p>
              <a:p>
                <a:pPr marL="0" indent="0">
                  <a:buNone/>
                </a:pPr>
                <a14:m>
                  <m:oMathPara xmlns:m="http://schemas.openxmlformats.org/officeDocument/2006/math">
                    <m:oMathParaPr>
                      <m:jc m:val="centerGroup"/>
                    </m:oMathParaPr>
                    <m:oMath xmlns:m="http://schemas.openxmlformats.org/officeDocument/2006/math">
                      <m:r>
                        <a:rPr lang="en-US" sz="1600" i="1">
                          <a:latin typeface="Cambria Math" charset="0"/>
                        </a:rPr>
                        <m:t>𝐻</m:t>
                      </m:r>
                      <m:r>
                        <a:rPr lang="en-US" sz="1600" b="0" i="1" baseline="-25000" smtClean="0">
                          <a:latin typeface="Cambria Math" panose="02040503050406030204" pitchFamily="18" charset="0"/>
                        </a:rPr>
                        <m:t>0</m:t>
                      </m:r>
                      <m:r>
                        <a:rPr lang="en-US" sz="1600" i="1">
                          <a:latin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=0 </m:t>
                      </m:r>
                    </m:oMath>
                  </m:oMathPara>
                </a14:m>
                <a:endParaRPr lang="en-US" sz="1600" i="1" dirty="0">
                  <a:latin typeface="Cambria Math" charset="0"/>
                  <a:ea typeface="Cambria Math" charset="0"/>
                  <a:cs typeface="Cambria Math" charset="0"/>
                </a:endParaRPr>
              </a:p>
              <a:p>
                <a:pPr marL="0" indent="0">
                  <a:buNone/>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𝐻</m:t>
                      </m:r>
                      <m:r>
                        <a:rPr lang="en-US" sz="1600" i="1" baseline="-25000">
                          <a:latin typeface="Cambria Math" charset="0"/>
                          <a:ea typeface="Cambria Math" charset="0"/>
                          <a:cs typeface="Cambria Math" charset="0"/>
                        </a:rPr>
                        <m:t>𝑎</m:t>
                      </m:r>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𝑎𝑛𝑑</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𝑎𝑟𝑒</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𝑛𝑜𝑡</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𝑏𝑜𝑡h</m:t>
                      </m:r>
                      <m:r>
                        <a:rPr lang="en-US" sz="1600" i="1">
                          <a:latin typeface="Cambria Math" charset="0"/>
                          <a:ea typeface="Cambria Math" charset="0"/>
                          <a:cs typeface="Cambria Math" charset="0"/>
                        </a:rPr>
                        <m:t> 0</m:t>
                      </m:r>
                    </m:oMath>
                  </m:oMathPara>
                </a14:m>
                <a:endParaRPr lang="en-US" sz="1600" dirty="0"/>
              </a:p>
              <a:p>
                <a:pPr marL="0" indent="0">
                  <a:buNone/>
                </a:pPr>
                <a14:m>
                  <m:oMathPara xmlns:m="http://schemas.openxmlformats.org/officeDocument/2006/math">
                    <m:oMathParaPr>
                      <m:jc m:val="left"/>
                    </m:oMathParaPr>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smtClean="0">
                          <a:latin typeface="Cambria Math" charset="0"/>
                          <a:ea typeface="Cambria Math" charset="0"/>
                          <a:cs typeface="Cambria Math" charset="0"/>
                        </a:rPr>
                        <m:t>𝑇𝑌𝑃𝐸</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2</m:t>
                          </m:r>
                        </m:sub>
                      </m:sSub>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3</m:t>
                          </m:r>
                        </m:sub>
                      </m:sSub>
                      <m:r>
                        <a:rPr lang="en-US" sz="1600" i="1">
                          <a:latin typeface="Cambria Math" charset="0"/>
                          <a:ea typeface="Cambria Math" charset="0"/>
                          <a:cs typeface="Cambria Math" charset="0"/>
                        </a:rPr>
                        <m:t>𝑒𝑏𝑎𝑡</m:t>
                      </m:r>
                      <m:r>
                        <a:rPr lang="en-US" sz="1600" i="1">
                          <a:latin typeface="Cambria Math" panose="02040503050406030204" pitchFamily="18" charset="0"/>
                          <a:ea typeface="Cambria Math" charset="0"/>
                          <a:cs typeface="Cambria Math" charset="0"/>
                        </a:rPr>
                        <m:t>+</m:t>
                      </m:r>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𝟒</m:t>
                          </m:r>
                        </m:sub>
                      </m:sSub>
                      <m:r>
                        <a:rPr lang="en-US" sz="1600" b="1" i="1">
                          <a:latin typeface="Cambria Math" panose="02040503050406030204" pitchFamily="18" charset="0"/>
                          <a:ea typeface="Cambria Math" charset="0"/>
                          <a:cs typeface="Cambria Math" charset="0"/>
                        </a:rPr>
                        <m:t> </m:t>
                      </m:r>
                      <m:r>
                        <a:rPr lang="en-US" sz="1600" b="1" i="1">
                          <a:latin typeface="Cambria Math" charset="0"/>
                          <a:ea typeface="Cambria Math" charset="0"/>
                          <a:cs typeface="Cambria Math" charset="0"/>
                        </a:rPr>
                        <m:t>𝒍𝒎𝒂𝒔𝒔</m:t>
                      </m:r>
                      <m:r>
                        <a:rPr lang="en-US" sz="1600" b="1" i="1">
                          <a:latin typeface="Cambria Math" charset="0"/>
                          <a:ea typeface="Cambria Math" charset="0"/>
                          <a:cs typeface="Cambria Math" charset="0"/>
                        </a:rPr>
                        <m:t>∗</m:t>
                      </m:r>
                      <m:r>
                        <a:rPr lang="en-US" sz="1600" b="1" i="1">
                          <a:latin typeface="Cambria Math" charset="0"/>
                          <a:ea typeface="Cambria Math" charset="0"/>
                          <a:cs typeface="Cambria Math" charset="0"/>
                        </a:rPr>
                        <m:t>𝒃𝒊𝒓𝒅</m:t>
                      </m:r>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m:t>
                          </m:r>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𝟓</m:t>
                          </m:r>
                        </m:sub>
                      </m:sSub>
                      <m:r>
                        <a:rPr lang="en-US" sz="1600" b="1" i="1">
                          <a:latin typeface="Cambria Math" charset="0"/>
                          <a:ea typeface="Cambria Math" charset="0"/>
                          <a:cs typeface="Cambria Math" charset="0"/>
                        </a:rPr>
                        <m:t> </m:t>
                      </m:r>
                      <m:r>
                        <a:rPr lang="en-US" sz="1600" b="1" i="1">
                          <a:latin typeface="Cambria Math" charset="0"/>
                          <a:ea typeface="Cambria Math" charset="0"/>
                          <a:cs typeface="Cambria Math" charset="0"/>
                        </a:rPr>
                        <m:t>𝒍𝒎𝒂𝒔𝒔</m:t>
                      </m:r>
                      <m:r>
                        <a:rPr lang="en-US" sz="1600" b="1" i="1">
                          <a:latin typeface="Cambria Math" charset="0"/>
                          <a:ea typeface="Cambria Math" charset="0"/>
                          <a:cs typeface="Cambria Math" charset="0"/>
                        </a:rPr>
                        <m:t> ∗</m:t>
                      </m:r>
                      <m:r>
                        <a:rPr lang="en-US" sz="1600" b="1" i="1">
                          <a:latin typeface="Cambria Math" charset="0"/>
                          <a:ea typeface="Cambria Math" charset="0"/>
                          <a:cs typeface="Cambria Math" charset="0"/>
                        </a:rPr>
                        <m:t>𝒆𝒃𝒂𝒕</m:t>
                      </m:r>
                    </m:oMath>
                  </m:oMathPara>
                </a14:m>
                <a:endParaRPr lang="en-US" sz="1600" b="1" i="1" dirty="0"/>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609600" y="1600204"/>
                <a:ext cx="9228858" cy="1973157"/>
              </a:xfrm>
              <a:blipFill>
                <a:blip r:embed="rId2"/>
                <a:stretch>
                  <a:fillRect l="-275" t="-1282"/>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9911444" y="1600204"/>
            <a:ext cx="1670956" cy="903960"/>
          </a:xfrm>
          <a:prstGeom prst="rect">
            <a:avLst/>
          </a:prstGeom>
        </p:spPr>
      </p:pic>
      <p:pic>
        <p:nvPicPr>
          <p:cNvPr id="18" name="Picture 17"/>
          <p:cNvPicPr>
            <a:picLocks noChangeAspect="1"/>
          </p:cNvPicPr>
          <p:nvPr/>
        </p:nvPicPr>
        <p:blipFill>
          <a:blip r:embed="rId4"/>
          <a:stretch>
            <a:fillRect/>
          </a:stretch>
        </p:blipFill>
        <p:spPr>
          <a:xfrm>
            <a:off x="3599974" y="3751806"/>
            <a:ext cx="3616644" cy="936348"/>
          </a:xfrm>
          <a:prstGeom prst="rect">
            <a:avLst/>
          </a:prstGeom>
        </p:spPr>
      </p:pic>
      <p:pic>
        <p:nvPicPr>
          <p:cNvPr id="23" name="Picture 22"/>
          <p:cNvPicPr>
            <a:picLocks noChangeAspect="1"/>
          </p:cNvPicPr>
          <p:nvPr/>
        </p:nvPicPr>
        <p:blipFill>
          <a:blip r:embed="rId5"/>
          <a:stretch>
            <a:fillRect/>
          </a:stretch>
        </p:blipFill>
        <p:spPr>
          <a:xfrm>
            <a:off x="8134917" y="3530416"/>
            <a:ext cx="1876818" cy="1422584"/>
          </a:xfrm>
          <a:prstGeom prst="rect">
            <a:avLst/>
          </a:prstGeom>
        </p:spPr>
      </p:pic>
      <p:sp>
        <p:nvSpPr>
          <p:cNvPr id="24" name="TextBox 23"/>
          <p:cNvSpPr txBox="1"/>
          <p:nvPr/>
        </p:nvSpPr>
        <p:spPr>
          <a:xfrm>
            <a:off x="1966701" y="4085861"/>
            <a:ext cx="1411610" cy="268238"/>
          </a:xfrm>
          <a:prstGeom prst="rect">
            <a:avLst/>
          </a:prstGeom>
          <a:noFill/>
        </p:spPr>
        <p:txBody>
          <a:bodyPr wrap="square" rtlCol="0">
            <a:noAutofit/>
          </a:bodyPr>
          <a:lstStyle/>
          <a:p>
            <a:pPr algn="r"/>
            <a:r>
              <a:rPr lang="en-US" sz="1400" dirty="0"/>
              <a:t>Full Model</a:t>
            </a:r>
          </a:p>
        </p:txBody>
      </p:sp>
      <mc:AlternateContent xmlns:mc="http://schemas.openxmlformats.org/markup-compatibility/2006" xmlns:a14="http://schemas.microsoft.com/office/drawing/2010/main">
        <mc:Choice Requires="a14">
          <p:sp>
            <p:nvSpPr>
              <p:cNvPr id="25" name="TextBox 24"/>
              <p:cNvSpPr txBox="1"/>
              <p:nvPr/>
            </p:nvSpPr>
            <p:spPr>
              <a:xfrm>
                <a:off x="2514600" y="5097042"/>
                <a:ext cx="5620317" cy="234418"/>
              </a:xfrm>
              <a:prstGeom prst="rect">
                <a:avLst/>
              </a:prstGeom>
              <a:noFill/>
            </p:spPr>
            <p:txBody>
              <a:bodyPr wrap="square" lIns="0" tIns="0" rIns="0" bIns="0" rtlCol="0">
                <a:noAutofit/>
              </a:bodyPr>
              <a:lstStyle/>
              <a:p>
                <a:pPr/>
                <a14:m>
                  <m:oMathPara xmlns:m="http://schemas.openxmlformats.org/officeDocument/2006/math">
                    <m:oMathParaPr>
                      <m:jc m:val="left"/>
                    </m:oMathParaPr>
                    <m:oMath xmlns:m="http://schemas.openxmlformats.org/officeDocument/2006/math">
                      <m:r>
                        <a:rPr lang="en-US" sz="1400" i="1">
                          <a:latin typeface="Cambria Math" charset="0"/>
                          <a:ea typeface="Cambria Math" charset="0"/>
                          <a:cs typeface="Cambria Math" charset="0"/>
                        </a:rPr>
                        <m:t>𝜇</m:t>
                      </m:r>
                      <m:d>
                        <m:dPr>
                          <m:begChr m:val="{"/>
                          <m:endChr m:val="|"/>
                          <m:ctrlPr>
                            <a:rPr lang="en-US" sz="1400" i="1">
                              <a:latin typeface="Cambria Math" panose="02040503050406030204" pitchFamily="18" charset="0"/>
                              <a:ea typeface="Cambria Math" charset="0"/>
                              <a:cs typeface="Cambria Math" charset="0"/>
                            </a:rPr>
                          </m:ctrlPr>
                        </m:dPr>
                        <m:e>
                          <m:r>
                            <a:rPr lang="en-US" sz="1400" i="1">
                              <a:latin typeface="Cambria Math" charset="0"/>
                              <a:ea typeface="Cambria Math" charset="0"/>
                              <a:cs typeface="Cambria Math" charset="0"/>
                            </a:rPr>
                            <m:t>𝑙𝑒𝑛𝑒𝑟</m:t>
                          </m:r>
                          <m:r>
                            <a:rPr lang="en-US" sz="1400" i="1">
                              <a:latin typeface="Cambria Math" panose="02040503050406030204" pitchFamily="18" charset="0"/>
                              <a:ea typeface="Cambria Math" charset="0"/>
                              <a:cs typeface="Cambria Math" charset="0"/>
                            </a:rPr>
                            <m:t>𝑔</m:t>
                          </m:r>
                          <m:r>
                            <a:rPr lang="en-US" sz="1400" i="1">
                              <a:latin typeface="Cambria Math" charset="0"/>
                              <a:ea typeface="Cambria Math" charset="0"/>
                              <a:cs typeface="Cambria Math" charset="0"/>
                            </a:rPr>
                            <m:t>𝑦</m:t>
                          </m:r>
                          <m:r>
                            <a:rPr lang="en-US" sz="1400" i="1">
                              <a:latin typeface="Cambria Math" charset="0"/>
                              <a:ea typeface="Cambria Math" charset="0"/>
                              <a:cs typeface="Cambria Math" charset="0"/>
                            </a:rPr>
                            <m:t> </m:t>
                          </m:r>
                        </m:e>
                      </m:d>
                      <m:r>
                        <a:rPr lang="en-US" sz="1400" i="1">
                          <a:latin typeface="Cambria Math" charset="0"/>
                          <a:ea typeface="Cambria Math" charset="0"/>
                          <a:cs typeface="Cambria Math" charset="0"/>
                        </a:rPr>
                        <m:t>𝑙𝑚𝑎𝑠𝑠</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𝑇𝑌𝑃𝐸</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0</m:t>
                          </m:r>
                        </m:sub>
                      </m:sSub>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1</m:t>
                          </m:r>
                        </m:sub>
                      </m:sSub>
                      <m:r>
                        <a:rPr lang="en-US" sz="1400" i="1">
                          <a:latin typeface="Cambria Math" charset="0"/>
                          <a:ea typeface="Cambria Math" charset="0"/>
                          <a:cs typeface="Cambria Math" charset="0"/>
                        </a:rPr>
                        <m:t>𝑙𝑚𝑎𝑠𝑠</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2</m:t>
                          </m:r>
                        </m:sub>
                      </m:sSub>
                      <m:r>
                        <a:rPr lang="en-US" sz="1400" i="1">
                          <a:latin typeface="Cambria Math" charset="0"/>
                          <a:ea typeface="Cambria Math" charset="0"/>
                          <a:cs typeface="Cambria Math" charset="0"/>
                        </a:rPr>
                        <m:t>𝑏𝑖𝑟𝑑</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𝛽</m:t>
                          </m:r>
                        </m:e>
                        <m:sub>
                          <m:r>
                            <a:rPr lang="en-US" sz="1400" i="1">
                              <a:latin typeface="Cambria Math" charset="0"/>
                              <a:ea typeface="Cambria Math" charset="0"/>
                              <a:cs typeface="Cambria Math" charset="0"/>
                            </a:rPr>
                            <m:t>3</m:t>
                          </m:r>
                        </m:sub>
                      </m:sSub>
                      <m:r>
                        <a:rPr lang="en-US" sz="1400" i="1">
                          <a:latin typeface="Cambria Math" charset="0"/>
                          <a:ea typeface="Cambria Math" charset="0"/>
                          <a:cs typeface="Cambria Math" charset="0"/>
                        </a:rPr>
                        <m:t>𝑒𝑏𝑎𝑡</m:t>
                      </m:r>
                    </m:oMath>
                  </m:oMathPara>
                </a14:m>
                <a:endParaRPr lang="en-US" sz="1400" i="1" dirty="0"/>
              </a:p>
            </p:txBody>
          </p:sp>
        </mc:Choice>
        <mc:Fallback xmlns="">
          <p:sp>
            <p:nvSpPr>
              <p:cNvPr id="25" name="TextBox 24"/>
              <p:cNvSpPr txBox="1">
                <a:spLocks noRot="1" noChangeAspect="1" noMove="1" noResize="1" noEditPoints="1" noAdjustHandles="1" noChangeArrowheads="1" noChangeShapeType="1" noTextEdit="1"/>
              </p:cNvSpPr>
              <p:nvPr/>
            </p:nvSpPr>
            <p:spPr>
              <a:xfrm>
                <a:off x="2514600" y="5097042"/>
                <a:ext cx="5620317" cy="234418"/>
              </a:xfrm>
              <a:prstGeom prst="rect">
                <a:avLst/>
              </a:prstGeom>
              <a:blipFill>
                <a:blip r:embed="rId6"/>
                <a:stretch>
                  <a:fillRect l="-1194" b="-23077"/>
                </a:stretch>
              </a:blipFill>
            </p:spPr>
            <p:txBody>
              <a:bodyPr/>
              <a:lstStyle/>
              <a:p>
                <a:r>
                  <a:rPr lang="en-IN">
                    <a:noFill/>
                  </a:rPr>
                  <a:t> </a:t>
                </a:r>
              </a:p>
            </p:txBody>
          </p:sp>
        </mc:Fallback>
      </mc:AlternateContent>
      <p:sp>
        <p:nvSpPr>
          <p:cNvPr id="26" name="TextBox 25"/>
          <p:cNvSpPr txBox="1"/>
          <p:nvPr/>
        </p:nvSpPr>
        <p:spPr>
          <a:xfrm>
            <a:off x="1752600" y="5665832"/>
            <a:ext cx="1625711" cy="286658"/>
          </a:xfrm>
          <a:prstGeom prst="rect">
            <a:avLst/>
          </a:prstGeom>
          <a:noFill/>
        </p:spPr>
        <p:txBody>
          <a:bodyPr wrap="square" rtlCol="0">
            <a:noAutofit/>
          </a:bodyPr>
          <a:lstStyle/>
          <a:p>
            <a:pPr algn="r"/>
            <a:r>
              <a:rPr lang="en-US" sz="1400" dirty="0"/>
              <a:t>Reduced Model</a:t>
            </a:r>
          </a:p>
        </p:txBody>
      </p:sp>
      <p:pic>
        <p:nvPicPr>
          <p:cNvPr id="27" name="Picture 26"/>
          <p:cNvPicPr>
            <a:picLocks noChangeAspect="1"/>
          </p:cNvPicPr>
          <p:nvPr/>
        </p:nvPicPr>
        <p:blipFill>
          <a:blip r:embed="rId7"/>
          <a:stretch>
            <a:fillRect/>
          </a:stretch>
        </p:blipFill>
        <p:spPr>
          <a:xfrm>
            <a:off x="4655984" y="6318986"/>
            <a:ext cx="1504625" cy="330588"/>
          </a:xfrm>
          <a:prstGeom prst="rect">
            <a:avLst/>
          </a:prstGeom>
        </p:spPr>
      </p:pic>
      <p:pic>
        <p:nvPicPr>
          <p:cNvPr id="28" name="Picture 27"/>
          <p:cNvPicPr>
            <a:picLocks noChangeAspect="1"/>
          </p:cNvPicPr>
          <p:nvPr/>
        </p:nvPicPr>
        <p:blipFill>
          <a:blip r:embed="rId8"/>
          <a:stretch>
            <a:fillRect/>
          </a:stretch>
        </p:blipFill>
        <p:spPr>
          <a:xfrm>
            <a:off x="8134917" y="5074017"/>
            <a:ext cx="1888474" cy="1422582"/>
          </a:xfrm>
          <a:prstGeom prst="rect">
            <a:avLst/>
          </a:prstGeom>
        </p:spPr>
      </p:pic>
      <p:pic>
        <p:nvPicPr>
          <p:cNvPr id="29" name="Picture 28"/>
          <p:cNvPicPr>
            <a:picLocks noChangeAspect="1"/>
          </p:cNvPicPr>
          <p:nvPr/>
        </p:nvPicPr>
        <p:blipFill>
          <a:blip r:embed="rId9"/>
          <a:stretch>
            <a:fillRect/>
          </a:stretch>
        </p:blipFill>
        <p:spPr>
          <a:xfrm>
            <a:off x="3609320" y="5349682"/>
            <a:ext cx="3597953" cy="918958"/>
          </a:xfrm>
          <a:prstGeom prst="rect">
            <a:avLst/>
          </a:prstGeom>
        </p:spPr>
      </p:pic>
      <p:pic>
        <p:nvPicPr>
          <p:cNvPr id="30" name="Picture 29"/>
          <p:cNvPicPr>
            <a:picLocks noChangeAspect="1"/>
          </p:cNvPicPr>
          <p:nvPr/>
        </p:nvPicPr>
        <p:blipFill>
          <a:blip r:embed="rId10"/>
          <a:stretch>
            <a:fillRect/>
          </a:stretch>
        </p:blipFill>
        <p:spPr>
          <a:xfrm>
            <a:off x="4655984" y="4738500"/>
            <a:ext cx="1504625" cy="325529"/>
          </a:xfrm>
          <a:prstGeom prst="rect">
            <a:avLst/>
          </a:prstGeom>
        </p:spPr>
      </p:pic>
    </p:spTree>
    <p:extLst>
      <p:ext uri="{BB962C8B-B14F-4D97-AF65-F5344CB8AC3E}">
        <p14:creationId xmlns:p14="http://schemas.microsoft.com/office/powerpoint/2010/main" val="285059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Fit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938463"/>
            <a:ext cx="3360998" cy="254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975" y="1893332"/>
            <a:ext cx="344805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938463"/>
            <a:ext cx="3342233" cy="254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4626303" y="1406604"/>
                <a:ext cx="2939394"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𝑟𝑒𝑑</m:t>
                      </m:r>
                      <m:r>
                        <a:rPr lang="en-US" i="1">
                          <a:latin typeface="Cambria Math" panose="02040503050406030204" pitchFamily="18" charset="0"/>
                        </a:rPr>
                        <m:t> </m:t>
                      </m:r>
                      <m:r>
                        <a:rPr lang="en-US" i="1">
                          <a:latin typeface="Cambria Math"/>
                        </a:rPr>
                        <m:t>𝑙𝑒𝑛𝑔𝑡h</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r>
                        <a:rPr lang="en-US" i="1">
                          <a:latin typeface="Cambria Math"/>
                        </a:rPr>
                        <m:t>𝑎𝑔𝑒</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626303" y="1406604"/>
                <a:ext cx="2939394" cy="369332"/>
              </a:xfrm>
              <a:prstGeom prst="rect">
                <a:avLst/>
              </a:prstGeom>
              <a:blipFill>
                <a:blip r:embed="rId6"/>
                <a:stretch>
                  <a:fillRect b="-15000"/>
                </a:stretch>
              </a:blipFill>
            </p:spPr>
            <p:txBody>
              <a:bodyPr/>
              <a:lstStyle/>
              <a:p>
                <a:r>
                  <a:rPr lang="en-US">
                    <a:noFill/>
                  </a:rPr>
                  <a:t> </a:t>
                </a:r>
              </a:p>
            </p:txBody>
          </p:sp>
        </mc:Fallback>
      </mc:AlternateContent>
      <p:sp>
        <p:nvSpPr>
          <p:cNvPr id="4" name="TextBox 3"/>
          <p:cNvSpPr txBox="1"/>
          <p:nvPr/>
        </p:nvSpPr>
        <p:spPr>
          <a:xfrm>
            <a:off x="609600" y="5706070"/>
            <a:ext cx="10972800" cy="923330"/>
          </a:xfrm>
          <a:prstGeom prst="rect">
            <a:avLst/>
          </a:prstGeom>
          <a:noFill/>
        </p:spPr>
        <p:txBody>
          <a:bodyPr wrap="square" rtlCol="0">
            <a:noAutofit/>
          </a:bodyPr>
          <a:lstStyle/>
          <a:p>
            <a:r>
              <a:rPr lang="en-US" dirty="0"/>
              <a:t>The assumptions are not fully met (linear trend between age and the mean of length). There appears to be some evidence of a curved trend both in the scatter plot of the data and in the residuals. We can still use “linear” regression, however … we just need to transform age.</a:t>
            </a:r>
          </a:p>
        </p:txBody>
      </p:sp>
    </p:spTree>
    <p:extLst>
      <p:ext uri="{BB962C8B-B14F-4D97-AF65-F5344CB8AC3E}">
        <p14:creationId xmlns:p14="http://schemas.microsoft.com/office/powerpoint/2010/main" val="417810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fade">
                                      <p:cBhvr>
                                        <p:cTn id="18" dur="500"/>
                                        <p:tgtEl>
                                          <p:spTgt spid="20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1326816" y="3472247"/>
            <a:ext cx="4094044" cy="1059947"/>
          </a:xfrm>
          <a:prstGeom prst="rect">
            <a:avLst/>
          </a:prstGeom>
        </p:spPr>
      </p:pic>
      <p:pic>
        <p:nvPicPr>
          <p:cNvPr id="31" name="Picture 30">
            <a:extLst>
              <a:ext uri="{FF2B5EF4-FFF2-40B4-BE49-F238E27FC236}">
                <a16:creationId xmlns:a16="http://schemas.microsoft.com/office/drawing/2014/main" id="{118118F3-20B5-498F-8EDB-0B61008DC23B}"/>
              </a:ext>
            </a:extLst>
          </p:cNvPr>
          <p:cNvPicPr>
            <a:picLocks noChangeAspect="1"/>
          </p:cNvPicPr>
          <p:nvPr/>
        </p:nvPicPr>
        <p:blipFill>
          <a:blip r:embed="rId3"/>
          <a:stretch>
            <a:fillRect/>
          </a:stretch>
        </p:blipFill>
        <p:spPr>
          <a:xfrm>
            <a:off x="5682119" y="3488803"/>
            <a:ext cx="4191000" cy="1070429"/>
          </a:xfrm>
          <a:prstGeom prst="rect">
            <a:avLst/>
          </a:prstGeom>
        </p:spPr>
      </p:pic>
      <p:graphicFrame>
        <p:nvGraphicFramePr>
          <p:cNvPr id="32" name="Table 31">
            <a:extLst>
              <a:ext uri="{FF2B5EF4-FFF2-40B4-BE49-F238E27FC236}">
                <a16:creationId xmlns:a16="http://schemas.microsoft.com/office/drawing/2014/main" id="{29F7ADD2-C6CF-4E2C-AA0A-617CD61C13E9}"/>
              </a:ext>
            </a:extLst>
          </p:cNvPr>
          <p:cNvGraphicFramePr>
            <a:graphicFrameLocks noGrp="1"/>
          </p:cNvGraphicFramePr>
          <p:nvPr>
            <p:extLst>
              <p:ext uri="{D42A27DB-BD31-4B8C-83A1-F6EECF244321}">
                <p14:modId xmlns:p14="http://schemas.microsoft.com/office/powerpoint/2010/main" val="42528032"/>
              </p:ext>
            </p:extLst>
          </p:nvPr>
        </p:nvGraphicFramePr>
        <p:xfrm>
          <a:off x="3048000" y="4648928"/>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r>
                        <a:rPr lang="en-US" sz="1600" dirty="0"/>
                        <a:t>Source</a:t>
                      </a:r>
                    </a:p>
                  </a:txBody>
                  <a:tcPr/>
                </a:tc>
                <a:tc>
                  <a:txBody>
                    <a:bodyPr/>
                    <a:lstStyle/>
                    <a:p>
                      <a:r>
                        <a:rPr lang="en-US" sz="1600" dirty="0"/>
                        <a:t>Df</a:t>
                      </a:r>
                    </a:p>
                  </a:txBody>
                  <a:tcPr/>
                </a:tc>
                <a:tc>
                  <a:txBody>
                    <a:bodyPr/>
                    <a:lstStyle/>
                    <a:p>
                      <a:r>
                        <a:rPr lang="en-US" sz="1600" dirty="0"/>
                        <a:t>SS</a:t>
                      </a:r>
                    </a:p>
                  </a:txBody>
                  <a:tcPr/>
                </a:tc>
                <a:tc>
                  <a:txBody>
                    <a:bodyPr/>
                    <a:lstStyle/>
                    <a:p>
                      <a:r>
                        <a:rPr lang="en-US" sz="1600" dirty="0"/>
                        <a:t>MS</a:t>
                      </a:r>
                    </a:p>
                  </a:txBody>
                  <a:tcPr/>
                </a:tc>
                <a:tc>
                  <a:txBody>
                    <a:bodyPr/>
                    <a:lstStyle/>
                    <a:p>
                      <a:r>
                        <a:rPr lang="en-US" sz="1600" dirty="0"/>
                        <a:t>F</a:t>
                      </a:r>
                    </a:p>
                  </a:txBody>
                  <a:tcPr/>
                </a:tc>
                <a:tc>
                  <a:txBody>
                    <a:bodyPr/>
                    <a:lstStyle/>
                    <a:p>
                      <a:r>
                        <a:rPr lang="en-US" sz="1600" i="1" dirty="0"/>
                        <a:t>p</a:t>
                      </a:r>
                      <a:r>
                        <a:rPr lang="en-US" sz="1600" dirty="0"/>
                        <a:t>-Value</a:t>
                      </a:r>
                    </a:p>
                  </a:txBody>
                  <a:tcPr/>
                </a:tc>
                <a:extLst>
                  <a:ext uri="{0D108BD9-81ED-4DB2-BD59-A6C34878D82A}">
                    <a16:rowId xmlns:a16="http://schemas.microsoft.com/office/drawing/2014/main" val="10000"/>
                  </a:ext>
                </a:extLst>
              </a:tr>
              <a:tr h="370840">
                <a:tc>
                  <a:txBody>
                    <a:bodyPr/>
                    <a:lstStyle/>
                    <a:p>
                      <a:r>
                        <a:rPr lang="en-US" sz="1600" dirty="0"/>
                        <a:t>Model</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1"/>
                  </a:ext>
                </a:extLst>
              </a:tr>
              <a:tr h="370840">
                <a:tc>
                  <a:txBody>
                    <a:bodyPr/>
                    <a:lstStyle/>
                    <a:p>
                      <a:r>
                        <a:rPr lang="en-US" sz="1600" dirty="0"/>
                        <a:t>Error</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2"/>
                  </a:ext>
                </a:extLst>
              </a:tr>
              <a:tr h="370840">
                <a:tc>
                  <a:txBody>
                    <a:bodyPr/>
                    <a:lstStyle/>
                    <a:p>
                      <a:r>
                        <a:rPr lang="en-US" sz="1600" dirty="0"/>
                        <a:t>Total</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Echolocation! Part V</a:t>
            </a:r>
          </a:p>
        </p:txBody>
      </p:sp>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609600" y="1600205"/>
                <a:ext cx="9228858" cy="1290868"/>
              </a:xfrm>
            </p:spPr>
            <p:txBody>
              <a:bodyPr/>
              <a:lstStyle/>
              <a:p>
                <a:r>
                  <a:rPr lang="en-US" sz="1600" dirty="0"/>
                  <a:t>QOI: Is there a difference in the in-flight energy expenditures among animals after body size is accounted for?</a:t>
                </a:r>
              </a:p>
              <a:p>
                <a:pPr marL="0" indent="0">
                  <a:buNone/>
                </a:pPr>
                <a14:m>
                  <m:oMathPara xmlns:m="http://schemas.openxmlformats.org/officeDocument/2006/math">
                    <m:oMathParaPr>
                      <m:jc m:val="centerGroup"/>
                    </m:oMathParaPr>
                    <m:oMath xmlns:m="http://schemas.openxmlformats.org/officeDocument/2006/math">
                      <m:r>
                        <a:rPr lang="en-US" sz="1600" i="1">
                          <a:latin typeface="Cambria Math" charset="0"/>
                        </a:rPr>
                        <m:t>𝐻</m:t>
                      </m:r>
                      <m:r>
                        <a:rPr lang="en-US" sz="1600" b="0" i="1" baseline="-25000" smtClean="0">
                          <a:latin typeface="Cambria Math" panose="02040503050406030204" pitchFamily="18" charset="0"/>
                        </a:rPr>
                        <m:t>0</m:t>
                      </m:r>
                      <m:r>
                        <a:rPr lang="en-US" sz="1600" i="1">
                          <a:latin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=0 </m:t>
                      </m:r>
                    </m:oMath>
                  </m:oMathPara>
                </a14:m>
                <a:endParaRPr lang="en-US" sz="1600" i="1" dirty="0">
                  <a:latin typeface="Cambria Math" charset="0"/>
                  <a:ea typeface="Cambria Math" charset="0"/>
                  <a:cs typeface="Cambria Math" charset="0"/>
                </a:endParaRPr>
              </a:p>
              <a:p>
                <a:pPr marL="0" indent="0">
                  <a:buNone/>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𝐻</m:t>
                      </m:r>
                      <m:r>
                        <a:rPr lang="en-US" sz="1600" i="1" baseline="-25000">
                          <a:latin typeface="Cambria Math" charset="0"/>
                          <a:ea typeface="Cambria Math" charset="0"/>
                          <a:cs typeface="Cambria Math" charset="0"/>
                        </a:rPr>
                        <m:t>𝑎</m:t>
                      </m:r>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𝑎𝑛𝑑</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𝑎𝑟𝑒</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𝑛𝑜𝑡</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𝑏𝑜𝑡h</m:t>
                      </m:r>
                      <m:r>
                        <a:rPr lang="en-US" sz="1600" i="1">
                          <a:latin typeface="Cambria Math" charset="0"/>
                          <a:ea typeface="Cambria Math" charset="0"/>
                          <a:cs typeface="Cambria Math" charset="0"/>
                        </a:rPr>
                        <m:t> 0</m:t>
                      </m:r>
                    </m:oMath>
                  </m:oMathPara>
                </a14:m>
                <a:endParaRPr lang="en-US" sz="1600" dirty="0"/>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609600" y="1600205"/>
                <a:ext cx="9228858" cy="1290868"/>
              </a:xfrm>
              <a:blipFill>
                <a:blip r:embed="rId4"/>
                <a:stretch>
                  <a:fillRect l="-275" t="-1961"/>
                </a:stretch>
              </a:blipFill>
            </p:spPr>
            <p:txBody>
              <a:bodyPr/>
              <a:lstStyle/>
              <a:p>
                <a:r>
                  <a:rPr lang="en-US">
                    <a:noFill/>
                  </a:rPr>
                  <a:t> </a:t>
                </a:r>
              </a:p>
            </p:txBody>
          </p:sp>
        </mc:Fallback>
      </mc:AlternateContent>
      <p:pic>
        <p:nvPicPr>
          <p:cNvPr id="4" name="Picture 3"/>
          <p:cNvPicPr>
            <a:picLocks noChangeAspect="1"/>
          </p:cNvPicPr>
          <p:nvPr/>
        </p:nvPicPr>
        <p:blipFill>
          <a:blip r:embed="rId5"/>
          <a:stretch>
            <a:fillRect/>
          </a:stretch>
        </p:blipFill>
        <p:spPr>
          <a:xfrm>
            <a:off x="9911444" y="1600204"/>
            <a:ext cx="1670956" cy="903960"/>
          </a:xfrm>
          <a:prstGeom prst="rect">
            <a:avLst/>
          </a:prstGeom>
        </p:spPr>
      </p:pic>
      <p:sp>
        <p:nvSpPr>
          <p:cNvPr id="17" name="TextBox 16">
            <a:extLst>
              <a:ext uri="{FF2B5EF4-FFF2-40B4-BE49-F238E27FC236}">
                <a16:creationId xmlns:a16="http://schemas.microsoft.com/office/drawing/2014/main" id="{8AE18B8E-1F84-42BD-A76F-A046C9D4705E}"/>
              </a:ext>
            </a:extLst>
          </p:cNvPr>
          <p:cNvSpPr txBox="1"/>
          <p:nvPr/>
        </p:nvSpPr>
        <p:spPr>
          <a:xfrm>
            <a:off x="1195000" y="5777912"/>
            <a:ext cx="1676400" cy="338554"/>
          </a:xfrm>
          <a:prstGeom prst="rect">
            <a:avLst/>
          </a:prstGeom>
          <a:noFill/>
        </p:spPr>
        <p:txBody>
          <a:bodyPr wrap="square" rtlCol="0">
            <a:noAutofit/>
          </a:bodyPr>
          <a:lstStyle/>
          <a:p>
            <a:pPr algn="ctr"/>
            <a:r>
              <a:rPr lang="en-US" sz="1600" dirty="0"/>
              <a:t>Reduced Model</a:t>
            </a:r>
          </a:p>
        </p:txBody>
      </p:sp>
      <p:sp>
        <p:nvSpPr>
          <p:cNvPr id="19" name="TextBox 18">
            <a:extLst>
              <a:ext uri="{FF2B5EF4-FFF2-40B4-BE49-F238E27FC236}">
                <a16:creationId xmlns:a16="http://schemas.microsoft.com/office/drawing/2014/main" id="{FE07913B-56E8-4FD1-9C5A-F51C18F51E29}"/>
              </a:ext>
            </a:extLst>
          </p:cNvPr>
          <p:cNvSpPr txBox="1"/>
          <p:nvPr/>
        </p:nvSpPr>
        <p:spPr>
          <a:xfrm>
            <a:off x="1425788" y="5370288"/>
            <a:ext cx="1214825" cy="338554"/>
          </a:xfrm>
          <a:prstGeom prst="rect">
            <a:avLst/>
          </a:prstGeom>
          <a:noFill/>
        </p:spPr>
        <p:txBody>
          <a:bodyPr wrap="square" rtlCol="0">
            <a:noAutofit/>
          </a:bodyPr>
          <a:lstStyle/>
          <a:p>
            <a:pPr algn="ctr"/>
            <a:r>
              <a:rPr lang="en-US" sz="1600" dirty="0"/>
              <a:t>Full Model</a:t>
            </a:r>
          </a:p>
        </p:txBody>
      </p:sp>
      <p:sp>
        <p:nvSpPr>
          <p:cNvPr id="33" name="Rectangle 32">
            <a:extLst>
              <a:ext uri="{FF2B5EF4-FFF2-40B4-BE49-F238E27FC236}">
                <a16:creationId xmlns:a16="http://schemas.microsoft.com/office/drawing/2014/main" id="{27EC648F-C861-49A3-83ED-797861A97D19}"/>
              </a:ext>
            </a:extLst>
          </p:cNvPr>
          <p:cNvSpPr/>
          <p:nvPr/>
        </p:nvSpPr>
        <p:spPr>
          <a:xfrm>
            <a:off x="2333624" y="4024017"/>
            <a:ext cx="2085975" cy="228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8535746-8EB0-4B98-B42F-FCA481F07862}"/>
              </a:ext>
            </a:extLst>
          </p:cNvPr>
          <p:cNvSpPr/>
          <p:nvPr/>
        </p:nvSpPr>
        <p:spPr>
          <a:xfrm>
            <a:off x="6677049" y="4011745"/>
            <a:ext cx="2162151" cy="24087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790239" y="3101921"/>
            <a:ext cx="1167199" cy="338554"/>
          </a:xfrm>
          <a:prstGeom prst="rect">
            <a:avLst/>
          </a:prstGeom>
          <a:noFill/>
        </p:spPr>
        <p:txBody>
          <a:bodyPr wrap="square" rtlCol="0">
            <a:noAutofit/>
          </a:bodyPr>
          <a:lstStyle/>
          <a:p>
            <a:pPr algn="ctr"/>
            <a:r>
              <a:rPr lang="en-US" sz="1600" dirty="0"/>
              <a:t>Full Model</a:t>
            </a:r>
          </a:p>
        </p:txBody>
      </p:sp>
      <p:sp>
        <p:nvSpPr>
          <p:cNvPr id="13" name="TextBox 12"/>
          <p:cNvSpPr txBox="1"/>
          <p:nvPr/>
        </p:nvSpPr>
        <p:spPr>
          <a:xfrm>
            <a:off x="6966539" y="3098404"/>
            <a:ext cx="1622160" cy="338554"/>
          </a:xfrm>
          <a:prstGeom prst="rect">
            <a:avLst/>
          </a:prstGeom>
          <a:noFill/>
        </p:spPr>
        <p:txBody>
          <a:bodyPr wrap="square" rtlCol="0">
            <a:noAutofit/>
          </a:bodyPr>
          <a:lstStyle/>
          <a:p>
            <a:pPr algn="ctr"/>
            <a:r>
              <a:rPr lang="en-US" sz="1600" dirty="0"/>
              <a:t>Reduced Model</a:t>
            </a:r>
          </a:p>
        </p:txBody>
      </p:sp>
    </p:spTree>
    <p:extLst>
      <p:ext uri="{BB962C8B-B14F-4D97-AF65-F5344CB8AC3E}">
        <p14:creationId xmlns:p14="http://schemas.microsoft.com/office/powerpoint/2010/main" val="133022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33" grpId="0" animBg="1"/>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29F7ADD2-C6CF-4E2C-AA0A-617CD61C13E9}"/>
              </a:ext>
            </a:extLst>
          </p:cNvPr>
          <p:cNvGraphicFramePr>
            <a:graphicFrameLocks noGrp="1"/>
          </p:cNvGraphicFramePr>
          <p:nvPr>
            <p:extLst>
              <p:ext uri="{D42A27DB-BD31-4B8C-83A1-F6EECF244321}">
                <p14:modId xmlns:p14="http://schemas.microsoft.com/office/powerpoint/2010/main" val="2197755345"/>
              </p:ext>
            </p:extLst>
          </p:nvPr>
        </p:nvGraphicFramePr>
        <p:xfrm>
          <a:off x="3048000" y="4648922"/>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r>
                        <a:rPr lang="en-US" sz="1600" dirty="0"/>
                        <a:t>Source</a:t>
                      </a:r>
                    </a:p>
                  </a:txBody>
                  <a:tcPr/>
                </a:tc>
                <a:tc>
                  <a:txBody>
                    <a:bodyPr/>
                    <a:lstStyle/>
                    <a:p>
                      <a:r>
                        <a:rPr lang="en-US" sz="1600" dirty="0"/>
                        <a:t>Df</a:t>
                      </a:r>
                    </a:p>
                  </a:txBody>
                  <a:tcPr/>
                </a:tc>
                <a:tc>
                  <a:txBody>
                    <a:bodyPr/>
                    <a:lstStyle/>
                    <a:p>
                      <a:r>
                        <a:rPr lang="en-US" sz="1600" dirty="0"/>
                        <a:t>SS</a:t>
                      </a:r>
                    </a:p>
                  </a:txBody>
                  <a:tcPr/>
                </a:tc>
                <a:tc>
                  <a:txBody>
                    <a:bodyPr/>
                    <a:lstStyle/>
                    <a:p>
                      <a:r>
                        <a:rPr lang="en-US" sz="1600" dirty="0"/>
                        <a:t>MS</a:t>
                      </a:r>
                    </a:p>
                  </a:txBody>
                  <a:tcPr/>
                </a:tc>
                <a:tc>
                  <a:txBody>
                    <a:bodyPr/>
                    <a:lstStyle/>
                    <a:p>
                      <a:r>
                        <a:rPr lang="en-US" sz="1600" dirty="0"/>
                        <a:t>F</a:t>
                      </a:r>
                    </a:p>
                  </a:txBody>
                  <a:tcPr/>
                </a:tc>
                <a:tc>
                  <a:txBody>
                    <a:bodyPr/>
                    <a:lstStyle/>
                    <a:p>
                      <a:r>
                        <a:rPr lang="en-US" sz="1600" i="1" dirty="0"/>
                        <a:t>p</a:t>
                      </a:r>
                      <a:r>
                        <a:rPr lang="en-US" sz="1600" dirty="0"/>
                        <a:t>-Value</a:t>
                      </a:r>
                    </a:p>
                  </a:txBody>
                  <a:tcPr/>
                </a:tc>
                <a:extLst>
                  <a:ext uri="{0D108BD9-81ED-4DB2-BD59-A6C34878D82A}">
                    <a16:rowId xmlns:a16="http://schemas.microsoft.com/office/drawing/2014/main" val="10000"/>
                  </a:ext>
                </a:extLst>
              </a:tr>
              <a:tr h="370840">
                <a:tc>
                  <a:txBody>
                    <a:bodyPr/>
                    <a:lstStyle/>
                    <a:p>
                      <a:r>
                        <a:rPr lang="en-US" sz="1600" dirty="0"/>
                        <a:t>Model</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1"/>
                  </a:ext>
                </a:extLst>
              </a:tr>
              <a:tr h="370840">
                <a:tc>
                  <a:txBody>
                    <a:bodyPr/>
                    <a:lstStyle/>
                    <a:p>
                      <a:r>
                        <a:rPr lang="en-US" sz="1600" dirty="0"/>
                        <a:t>Error</a:t>
                      </a:r>
                    </a:p>
                  </a:txBody>
                  <a:tcPr/>
                </a:tc>
                <a:tc>
                  <a:txBody>
                    <a:bodyPr/>
                    <a:lstStyle/>
                    <a:p>
                      <a:r>
                        <a:rPr lang="en-US" sz="1600" dirty="0"/>
                        <a:t>14</a:t>
                      </a:r>
                    </a:p>
                  </a:txBody>
                  <a:tcPr/>
                </a:tc>
                <a:tc>
                  <a:txBody>
                    <a:bodyPr/>
                    <a:lstStyle/>
                    <a:p>
                      <a:r>
                        <a:rPr lang="en-US" sz="1600" dirty="0"/>
                        <a:t>.5048</a:t>
                      </a:r>
                    </a:p>
                  </a:txBody>
                  <a:tcPr/>
                </a:tc>
                <a:tc>
                  <a:txBody>
                    <a:bodyPr/>
                    <a:lstStyle/>
                    <a:p>
                      <a:r>
                        <a:rPr lang="en-US" sz="1600" dirty="0"/>
                        <a:t>.0361</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2"/>
                  </a:ext>
                </a:extLst>
              </a:tr>
              <a:tr h="370840">
                <a:tc>
                  <a:txBody>
                    <a:bodyPr/>
                    <a:lstStyle/>
                    <a:p>
                      <a:r>
                        <a:rPr lang="en-US" sz="1600" dirty="0"/>
                        <a:t>Total</a:t>
                      </a:r>
                    </a:p>
                  </a:txBody>
                  <a:tcPr/>
                </a:tc>
                <a:tc>
                  <a:txBody>
                    <a:bodyPr/>
                    <a:lstStyle/>
                    <a:p>
                      <a:r>
                        <a:rPr lang="en-US" sz="1600" dirty="0"/>
                        <a:t>16</a:t>
                      </a:r>
                    </a:p>
                  </a:txBody>
                  <a:tcPr/>
                </a:tc>
                <a:tc>
                  <a:txBody>
                    <a:bodyPr/>
                    <a:lstStyle/>
                    <a:p>
                      <a:r>
                        <a:rPr lang="en-US" sz="1600" dirty="0"/>
                        <a:t>.5533</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3"/>
                  </a:ext>
                </a:extLst>
              </a:tr>
            </a:tbl>
          </a:graphicData>
        </a:graphic>
      </p:graphicFrame>
      <p:graphicFrame>
        <p:nvGraphicFramePr>
          <p:cNvPr id="31" name="Table 30">
            <a:extLst>
              <a:ext uri="{FF2B5EF4-FFF2-40B4-BE49-F238E27FC236}">
                <a16:creationId xmlns:a16="http://schemas.microsoft.com/office/drawing/2014/main" id="{29F7ADD2-C6CF-4E2C-AA0A-617CD61C13E9}"/>
              </a:ext>
            </a:extLst>
          </p:cNvPr>
          <p:cNvGraphicFramePr>
            <a:graphicFrameLocks noGrp="1"/>
          </p:cNvGraphicFramePr>
          <p:nvPr>
            <p:extLst>
              <p:ext uri="{D42A27DB-BD31-4B8C-83A1-F6EECF244321}">
                <p14:modId xmlns:p14="http://schemas.microsoft.com/office/powerpoint/2010/main" val="2687818425"/>
              </p:ext>
            </p:extLst>
          </p:nvPr>
        </p:nvGraphicFramePr>
        <p:xfrm>
          <a:off x="3057771" y="4648922"/>
          <a:ext cx="6086232" cy="1483360"/>
        </p:xfrm>
        <a:graphic>
          <a:graphicData uri="http://schemas.openxmlformats.org/drawingml/2006/table">
            <a:tbl>
              <a:tblPr firstRow="1" bandRow="1">
                <a:tableStyleId>{5C22544A-7EE6-4342-B048-85BDC9FD1C3A}</a:tableStyleId>
              </a:tblPr>
              <a:tblGrid>
                <a:gridCol w="1014372">
                  <a:extLst>
                    <a:ext uri="{9D8B030D-6E8A-4147-A177-3AD203B41FA5}">
                      <a16:colId xmlns:a16="http://schemas.microsoft.com/office/drawing/2014/main" val="20000"/>
                    </a:ext>
                  </a:extLst>
                </a:gridCol>
                <a:gridCol w="1014372">
                  <a:extLst>
                    <a:ext uri="{9D8B030D-6E8A-4147-A177-3AD203B41FA5}">
                      <a16:colId xmlns:a16="http://schemas.microsoft.com/office/drawing/2014/main" val="20001"/>
                    </a:ext>
                  </a:extLst>
                </a:gridCol>
                <a:gridCol w="1014372">
                  <a:extLst>
                    <a:ext uri="{9D8B030D-6E8A-4147-A177-3AD203B41FA5}">
                      <a16:colId xmlns:a16="http://schemas.microsoft.com/office/drawing/2014/main" val="20002"/>
                    </a:ext>
                  </a:extLst>
                </a:gridCol>
                <a:gridCol w="1014372">
                  <a:extLst>
                    <a:ext uri="{9D8B030D-6E8A-4147-A177-3AD203B41FA5}">
                      <a16:colId xmlns:a16="http://schemas.microsoft.com/office/drawing/2014/main" val="20003"/>
                    </a:ext>
                  </a:extLst>
                </a:gridCol>
                <a:gridCol w="1014372">
                  <a:extLst>
                    <a:ext uri="{9D8B030D-6E8A-4147-A177-3AD203B41FA5}">
                      <a16:colId xmlns:a16="http://schemas.microsoft.com/office/drawing/2014/main" val="20004"/>
                    </a:ext>
                  </a:extLst>
                </a:gridCol>
                <a:gridCol w="1014372">
                  <a:extLst>
                    <a:ext uri="{9D8B030D-6E8A-4147-A177-3AD203B41FA5}">
                      <a16:colId xmlns:a16="http://schemas.microsoft.com/office/drawing/2014/main" val="20005"/>
                    </a:ext>
                  </a:extLst>
                </a:gridCol>
              </a:tblGrid>
              <a:tr h="370840">
                <a:tc>
                  <a:txBody>
                    <a:bodyPr/>
                    <a:lstStyle/>
                    <a:p>
                      <a:r>
                        <a:rPr lang="en-US" sz="1600" dirty="0"/>
                        <a:t>Source</a:t>
                      </a:r>
                    </a:p>
                  </a:txBody>
                  <a:tcPr/>
                </a:tc>
                <a:tc>
                  <a:txBody>
                    <a:bodyPr/>
                    <a:lstStyle/>
                    <a:p>
                      <a:r>
                        <a:rPr lang="en-US" sz="1600" dirty="0"/>
                        <a:t>Df</a:t>
                      </a:r>
                    </a:p>
                  </a:txBody>
                  <a:tcPr/>
                </a:tc>
                <a:tc>
                  <a:txBody>
                    <a:bodyPr/>
                    <a:lstStyle/>
                    <a:p>
                      <a:r>
                        <a:rPr lang="en-US" sz="1600" dirty="0"/>
                        <a:t>SS</a:t>
                      </a:r>
                    </a:p>
                  </a:txBody>
                  <a:tcPr/>
                </a:tc>
                <a:tc>
                  <a:txBody>
                    <a:bodyPr/>
                    <a:lstStyle/>
                    <a:p>
                      <a:r>
                        <a:rPr lang="en-US" sz="1600" dirty="0"/>
                        <a:t>MS</a:t>
                      </a:r>
                    </a:p>
                  </a:txBody>
                  <a:tcPr/>
                </a:tc>
                <a:tc>
                  <a:txBody>
                    <a:bodyPr/>
                    <a:lstStyle/>
                    <a:p>
                      <a:r>
                        <a:rPr lang="en-US" sz="1600" dirty="0"/>
                        <a:t>F</a:t>
                      </a:r>
                    </a:p>
                  </a:txBody>
                  <a:tcPr/>
                </a:tc>
                <a:tc>
                  <a:txBody>
                    <a:bodyPr/>
                    <a:lstStyle/>
                    <a:p>
                      <a:r>
                        <a:rPr lang="en-US" sz="1600" i="1" dirty="0"/>
                        <a:t>p</a:t>
                      </a:r>
                      <a:r>
                        <a:rPr lang="en-US" sz="1600" dirty="0"/>
                        <a:t>-Value</a:t>
                      </a:r>
                    </a:p>
                  </a:txBody>
                  <a:tcPr/>
                </a:tc>
                <a:extLst>
                  <a:ext uri="{0D108BD9-81ED-4DB2-BD59-A6C34878D82A}">
                    <a16:rowId xmlns:a16="http://schemas.microsoft.com/office/drawing/2014/main" val="10000"/>
                  </a:ext>
                </a:extLst>
              </a:tr>
              <a:tr h="370840">
                <a:tc>
                  <a:txBody>
                    <a:bodyPr/>
                    <a:lstStyle/>
                    <a:p>
                      <a:r>
                        <a:rPr lang="en-US" sz="1600" dirty="0"/>
                        <a:t>Model</a:t>
                      </a:r>
                    </a:p>
                  </a:txBody>
                  <a:tcPr/>
                </a:tc>
                <a:tc>
                  <a:txBody>
                    <a:bodyPr/>
                    <a:lstStyle/>
                    <a:p>
                      <a:r>
                        <a:rPr lang="en-US" sz="1600" dirty="0"/>
                        <a:t>2</a:t>
                      </a:r>
                    </a:p>
                  </a:txBody>
                  <a:tcPr/>
                </a:tc>
                <a:tc>
                  <a:txBody>
                    <a:bodyPr/>
                    <a:lstStyle/>
                    <a:p>
                      <a:r>
                        <a:rPr lang="en-US" sz="1600" dirty="0"/>
                        <a:t>0.485</a:t>
                      </a:r>
                    </a:p>
                  </a:txBody>
                  <a:tcPr/>
                </a:tc>
                <a:tc>
                  <a:txBody>
                    <a:bodyPr/>
                    <a:lstStyle/>
                    <a:p>
                      <a:r>
                        <a:rPr lang="en-US" sz="1600" dirty="0"/>
                        <a:t>.2425</a:t>
                      </a:r>
                    </a:p>
                  </a:txBody>
                  <a:tcPr/>
                </a:tc>
                <a:tc>
                  <a:txBody>
                    <a:bodyPr/>
                    <a:lstStyle/>
                    <a:p>
                      <a:r>
                        <a:rPr lang="en-US" sz="1600" dirty="0"/>
                        <a:t>.67867</a:t>
                      </a:r>
                    </a:p>
                  </a:txBody>
                  <a:tcPr/>
                </a:tc>
                <a:tc>
                  <a:txBody>
                    <a:bodyPr/>
                    <a:lstStyle/>
                    <a:p>
                      <a:r>
                        <a:rPr lang="en-US" sz="1600" dirty="0"/>
                        <a:t>0.232</a:t>
                      </a:r>
                    </a:p>
                  </a:txBody>
                  <a:tcPr/>
                </a:tc>
                <a:extLst>
                  <a:ext uri="{0D108BD9-81ED-4DB2-BD59-A6C34878D82A}">
                    <a16:rowId xmlns:a16="http://schemas.microsoft.com/office/drawing/2014/main" val="10001"/>
                  </a:ext>
                </a:extLst>
              </a:tr>
              <a:tr h="370840">
                <a:tc>
                  <a:txBody>
                    <a:bodyPr/>
                    <a:lstStyle/>
                    <a:p>
                      <a:r>
                        <a:rPr lang="en-US" sz="1600" dirty="0"/>
                        <a:t>Error</a:t>
                      </a:r>
                    </a:p>
                  </a:txBody>
                  <a:tcPr/>
                </a:tc>
                <a:tc>
                  <a:txBody>
                    <a:bodyPr/>
                    <a:lstStyle/>
                    <a:p>
                      <a:r>
                        <a:rPr lang="en-US" sz="1600" dirty="0"/>
                        <a:t>14</a:t>
                      </a:r>
                    </a:p>
                  </a:txBody>
                  <a:tcPr/>
                </a:tc>
                <a:tc>
                  <a:txBody>
                    <a:bodyPr/>
                    <a:lstStyle/>
                    <a:p>
                      <a:r>
                        <a:rPr lang="en-US" sz="1600" dirty="0"/>
                        <a:t>.5048</a:t>
                      </a:r>
                    </a:p>
                  </a:txBody>
                  <a:tcPr/>
                </a:tc>
                <a:tc>
                  <a:txBody>
                    <a:bodyPr/>
                    <a:lstStyle/>
                    <a:p>
                      <a:r>
                        <a:rPr lang="en-US" sz="1600" dirty="0"/>
                        <a:t>.0361</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2"/>
                  </a:ext>
                </a:extLst>
              </a:tr>
              <a:tr h="370840">
                <a:tc>
                  <a:txBody>
                    <a:bodyPr/>
                    <a:lstStyle/>
                    <a:p>
                      <a:r>
                        <a:rPr lang="en-US" sz="1600" dirty="0"/>
                        <a:t>Total</a:t>
                      </a:r>
                    </a:p>
                  </a:txBody>
                  <a:tcPr/>
                </a:tc>
                <a:tc>
                  <a:txBody>
                    <a:bodyPr/>
                    <a:lstStyle/>
                    <a:p>
                      <a:r>
                        <a:rPr lang="en-US" sz="1600" dirty="0"/>
                        <a:t>16</a:t>
                      </a:r>
                    </a:p>
                  </a:txBody>
                  <a:tcPr/>
                </a:tc>
                <a:tc>
                  <a:txBody>
                    <a:bodyPr/>
                    <a:lstStyle/>
                    <a:p>
                      <a:r>
                        <a:rPr lang="en-US" sz="1600" dirty="0"/>
                        <a:t>.5533</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Echolocation! Part V</a:t>
            </a:r>
          </a:p>
        </p:txBody>
      </p:sp>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76200" y="1942819"/>
                <a:ext cx="10439400" cy="903960"/>
              </a:xfrm>
            </p:spPr>
            <p:txBody>
              <a:bodyPr/>
              <a:lstStyle/>
              <a:p>
                <a:pPr marL="0" indent="0">
                  <a:buNone/>
                </a:pPr>
                <a:r>
                  <a:rPr lang="en-US" sz="1600" dirty="0"/>
                  <a:t>QOI: Is there a difference in the in-flight energy expenditures among animals after body size is accounted for?</a:t>
                </a:r>
              </a:p>
              <a:p>
                <a:pPr marL="0" indent="0">
                  <a:buNone/>
                </a:pPr>
                <a:endParaRPr lang="en-US" sz="300" dirty="0"/>
              </a:p>
              <a:p>
                <a:pPr marL="0" indent="0">
                  <a:buNone/>
                </a:pPr>
                <a14:m>
                  <m:oMathPara xmlns:m="http://schemas.openxmlformats.org/officeDocument/2006/math">
                    <m:oMathParaPr>
                      <m:jc m:val="centerGroup"/>
                    </m:oMathParaPr>
                    <m:oMath xmlns:m="http://schemas.openxmlformats.org/officeDocument/2006/math">
                      <m:r>
                        <a:rPr lang="en-US" sz="1600" i="1">
                          <a:latin typeface="Cambria Math" charset="0"/>
                        </a:rPr>
                        <m:t>𝐻</m:t>
                      </m:r>
                      <m:r>
                        <a:rPr lang="en-US" sz="1600" b="0" i="1" baseline="-25000" smtClean="0">
                          <a:latin typeface="Cambria Math" panose="02040503050406030204" pitchFamily="18" charset="0"/>
                        </a:rPr>
                        <m:t>0</m:t>
                      </m:r>
                      <m:r>
                        <a:rPr lang="en-US" sz="1600" i="1">
                          <a:latin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=0 </m:t>
                      </m:r>
                    </m:oMath>
                  </m:oMathPara>
                </a14:m>
                <a:endParaRPr lang="en-US" sz="1600" i="1" dirty="0">
                  <a:latin typeface="Cambria Math" charset="0"/>
                  <a:ea typeface="Cambria Math" charset="0"/>
                  <a:cs typeface="Cambria Math" charset="0"/>
                </a:endParaRPr>
              </a:p>
              <a:p>
                <a:pPr marL="0" indent="0">
                  <a:buNone/>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𝐻</m:t>
                      </m:r>
                      <m:r>
                        <a:rPr lang="en-US" sz="1600" i="1" baseline="-25000">
                          <a:latin typeface="Cambria Math" charset="0"/>
                          <a:ea typeface="Cambria Math" charset="0"/>
                          <a:cs typeface="Cambria Math" charset="0"/>
                        </a:rPr>
                        <m:t>𝑎</m:t>
                      </m:r>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𝑎𝑛𝑑</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𝑎𝑟𝑒</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𝑛𝑜𝑡</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𝑏𝑜𝑡h</m:t>
                      </m:r>
                      <m:r>
                        <a:rPr lang="en-US" sz="1600" i="1">
                          <a:latin typeface="Cambria Math" charset="0"/>
                          <a:ea typeface="Cambria Math" charset="0"/>
                          <a:cs typeface="Cambria Math" charset="0"/>
                        </a:rPr>
                        <m:t> 0</m:t>
                      </m:r>
                    </m:oMath>
                  </m:oMathPara>
                </a14:m>
                <a:endParaRPr lang="en-US" sz="1600" dirty="0">
                  <a:ea typeface="Cambria Math" charset="0"/>
                  <a:cs typeface="Cambria Math"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76200" y="1942819"/>
                <a:ext cx="10439400" cy="903960"/>
              </a:xfrm>
              <a:blipFill>
                <a:blip r:embed="rId2"/>
                <a:stretch>
                  <a:fillRect l="-365" t="-2778" b="-1111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0292444" y="1491633"/>
            <a:ext cx="1670956" cy="903960"/>
          </a:xfrm>
          <a:prstGeom prst="rect">
            <a:avLst/>
          </a:prstGeom>
        </p:spPr>
      </p:pic>
      <p:pic>
        <p:nvPicPr>
          <p:cNvPr id="14" name="Picture 13"/>
          <p:cNvPicPr>
            <a:picLocks noChangeAspect="1"/>
          </p:cNvPicPr>
          <p:nvPr/>
        </p:nvPicPr>
        <p:blipFill>
          <a:blip r:embed="rId4"/>
          <a:stretch>
            <a:fillRect/>
          </a:stretch>
        </p:blipFill>
        <p:spPr>
          <a:xfrm>
            <a:off x="1326816" y="3472241"/>
            <a:ext cx="4094044" cy="1059947"/>
          </a:xfrm>
          <a:prstGeom prst="rect">
            <a:avLst/>
          </a:prstGeom>
        </p:spPr>
      </p:pic>
      <p:pic>
        <p:nvPicPr>
          <p:cNvPr id="15" name="Picture 14">
            <a:extLst>
              <a:ext uri="{FF2B5EF4-FFF2-40B4-BE49-F238E27FC236}">
                <a16:creationId xmlns:a16="http://schemas.microsoft.com/office/drawing/2014/main" id="{118118F3-20B5-498F-8EDB-0B61008DC23B}"/>
              </a:ext>
            </a:extLst>
          </p:cNvPr>
          <p:cNvPicPr>
            <a:picLocks noChangeAspect="1"/>
          </p:cNvPicPr>
          <p:nvPr/>
        </p:nvPicPr>
        <p:blipFill>
          <a:blip r:embed="rId5"/>
          <a:stretch>
            <a:fillRect/>
          </a:stretch>
        </p:blipFill>
        <p:spPr>
          <a:xfrm>
            <a:off x="5682119" y="3488797"/>
            <a:ext cx="4191000" cy="1070429"/>
          </a:xfrm>
          <a:prstGeom prst="rect">
            <a:avLst/>
          </a:prstGeom>
        </p:spPr>
      </p:pic>
      <p:sp>
        <p:nvSpPr>
          <p:cNvPr id="20" name="Rectangle 19">
            <a:extLst>
              <a:ext uri="{FF2B5EF4-FFF2-40B4-BE49-F238E27FC236}">
                <a16:creationId xmlns:a16="http://schemas.microsoft.com/office/drawing/2014/main" id="{27EC648F-C861-49A3-83ED-797861A97D19}"/>
              </a:ext>
            </a:extLst>
          </p:cNvPr>
          <p:cNvSpPr/>
          <p:nvPr/>
        </p:nvSpPr>
        <p:spPr>
          <a:xfrm>
            <a:off x="2333624" y="4024011"/>
            <a:ext cx="2085975" cy="228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8535746-8EB0-4B98-B42F-FCA481F07862}"/>
              </a:ext>
            </a:extLst>
          </p:cNvPr>
          <p:cNvSpPr/>
          <p:nvPr/>
        </p:nvSpPr>
        <p:spPr>
          <a:xfrm>
            <a:off x="6677049" y="4011739"/>
            <a:ext cx="2162151" cy="24087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684DA21-AE98-4D47-B147-1FBCE232444D}"/>
              </a:ext>
            </a:extLst>
          </p:cNvPr>
          <p:cNvSpPr/>
          <p:nvPr/>
        </p:nvSpPr>
        <p:spPr>
          <a:xfrm>
            <a:off x="4038600" y="5777974"/>
            <a:ext cx="2067171" cy="34668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1E638E8-6B0F-4101-B646-515EBF1CD296}"/>
              </a:ext>
            </a:extLst>
          </p:cNvPr>
          <p:cNvSpPr/>
          <p:nvPr/>
        </p:nvSpPr>
        <p:spPr>
          <a:xfrm>
            <a:off x="4064632" y="5387289"/>
            <a:ext cx="3048000" cy="3726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D50B552D-D2B6-4962-94AB-03DDDEF2B358}"/>
              </a:ext>
            </a:extLst>
          </p:cNvPr>
          <p:cNvCxnSpPr>
            <a:cxnSpLocks/>
            <a:stCxn id="20" idx="2"/>
            <a:endCxn id="18" idx="0"/>
          </p:cNvCxnSpPr>
          <p:nvPr/>
        </p:nvCxnSpPr>
        <p:spPr>
          <a:xfrm>
            <a:off x="3376612" y="4252611"/>
            <a:ext cx="2212020" cy="113467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1D73CC-290A-42CD-9E7A-D7DE8EEE463F}"/>
              </a:ext>
            </a:extLst>
          </p:cNvPr>
          <p:cNvCxnSpPr>
            <a:cxnSpLocks/>
            <a:stCxn id="21" idx="2"/>
            <a:endCxn id="13" idx="0"/>
          </p:cNvCxnSpPr>
          <p:nvPr/>
        </p:nvCxnSpPr>
        <p:spPr>
          <a:xfrm flipH="1">
            <a:off x="5072186" y="4252611"/>
            <a:ext cx="2685939" cy="152536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5761" y="6171246"/>
            <a:ext cx="10972799" cy="584775"/>
          </a:xfrm>
          <a:prstGeom prst="rect">
            <a:avLst/>
          </a:prstGeom>
          <a:noFill/>
        </p:spPr>
        <p:txBody>
          <a:bodyPr wrap="square" rtlCol="0">
            <a:noAutofit/>
          </a:bodyPr>
          <a:lstStyle/>
          <a:p>
            <a:r>
              <a:rPr lang="en-US" sz="1600" dirty="0"/>
              <a:t>Conclusion: There is not sufficient evidence to suggest that the lines are not parallel (</a:t>
            </a:r>
            <a:r>
              <a:rPr lang="en-US" sz="1600" i="1" dirty="0"/>
              <a:t>p</a:t>
            </a:r>
            <a:r>
              <a:rPr lang="en-US" sz="1600" dirty="0"/>
              <a:t>-value = 0.232 from an extra sum of squares F-test). </a:t>
            </a:r>
          </a:p>
        </p:txBody>
      </p:sp>
      <p:sp>
        <p:nvSpPr>
          <p:cNvPr id="29" name="TextBox 28">
            <a:extLst>
              <a:ext uri="{FF2B5EF4-FFF2-40B4-BE49-F238E27FC236}">
                <a16:creationId xmlns:a16="http://schemas.microsoft.com/office/drawing/2014/main" id="{8AE18B8E-1F84-42BD-A76F-A046C9D4705E}"/>
              </a:ext>
            </a:extLst>
          </p:cNvPr>
          <p:cNvSpPr txBox="1"/>
          <p:nvPr/>
        </p:nvSpPr>
        <p:spPr>
          <a:xfrm>
            <a:off x="1195000" y="5777906"/>
            <a:ext cx="1676400" cy="338554"/>
          </a:xfrm>
          <a:prstGeom prst="rect">
            <a:avLst/>
          </a:prstGeom>
          <a:noFill/>
        </p:spPr>
        <p:txBody>
          <a:bodyPr wrap="square" rtlCol="0">
            <a:noAutofit/>
          </a:bodyPr>
          <a:lstStyle/>
          <a:p>
            <a:pPr algn="ctr"/>
            <a:r>
              <a:rPr lang="en-US" sz="1600" dirty="0"/>
              <a:t>Reduced Model</a:t>
            </a:r>
          </a:p>
        </p:txBody>
      </p:sp>
      <p:sp>
        <p:nvSpPr>
          <p:cNvPr id="30" name="TextBox 29">
            <a:extLst>
              <a:ext uri="{FF2B5EF4-FFF2-40B4-BE49-F238E27FC236}">
                <a16:creationId xmlns:a16="http://schemas.microsoft.com/office/drawing/2014/main" id="{FE07913B-56E8-4FD1-9C5A-F51C18F51E29}"/>
              </a:ext>
            </a:extLst>
          </p:cNvPr>
          <p:cNvSpPr txBox="1"/>
          <p:nvPr/>
        </p:nvSpPr>
        <p:spPr>
          <a:xfrm>
            <a:off x="1425788" y="5370282"/>
            <a:ext cx="1214825" cy="338554"/>
          </a:xfrm>
          <a:prstGeom prst="rect">
            <a:avLst/>
          </a:prstGeom>
          <a:noFill/>
        </p:spPr>
        <p:txBody>
          <a:bodyPr wrap="square" rtlCol="0">
            <a:noAutofit/>
          </a:bodyPr>
          <a:lstStyle/>
          <a:p>
            <a:pPr algn="ctr"/>
            <a:r>
              <a:rPr lang="en-US" sz="1600" dirty="0"/>
              <a:t>Full Model</a:t>
            </a:r>
          </a:p>
        </p:txBody>
      </p:sp>
      <p:sp>
        <p:nvSpPr>
          <p:cNvPr id="28" name="TextBox 27"/>
          <p:cNvSpPr txBox="1"/>
          <p:nvPr/>
        </p:nvSpPr>
        <p:spPr>
          <a:xfrm>
            <a:off x="2790239" y="3101921"/>
            <a:ext cx="1167199" cy="338554"/>
          </a:xfrm>
          <a:prstGeom prst="rect">
            <a:avLst/>
          </a:prstGeom>
          <a:noFill/>
        </p:spPr>
        <p:txBody>
          <a:bodyPr wrap="square" rtlCol="0">
            <a:noAutofit/>
          </a:bodyPr>
          <a:lstStyle/>
          <a:p>
            <a:pPr algn="ctr"/>
            <a:r>
              <a:rPr lang="en-US" sz="1600" dirty="0"/>
              <a:t>Full Model</a:t>
            </a:r>
          </a:p>
        </p:txBody>
      </p:sp>
      <p:sp>
        <p:nvSpPr>
          <p:cNvPr id="32" name="TextBox 31"/>
          <p:cNvSpPr txBox="1"/>
          <p:nvPr/>
        </p:nvSpPr>
        <p:spPr>
          <a:xfrm>
            <a:off x="6966539" y="3098404"/>
            <a:ext cx="1622160" cy="338554"/>
          </a:xfrm>
          <a:prstGeom prst="rect">
            <a:avLst/>
          </a:prstGeom>
          <a:noFill/>
        </p:spPr>
        <p:txBody>
          <a:bodyPr wrap="square" rtlCol="0">
            <a:noAutofit/>
          </a:bodyPr>
          <a:lstStyle/>
          <a:p>
            <a:pPr algn="ctr"/>
            <a:r>
              <a:rPr lang="en-US" sz="1600" dirty="0"/>
              <a:t>Reduced Model</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F2B25DA-821B-E14F-9480-5F1712D16D39}"/>
                  </a:ext>
                </a:extLst>
              </p:cNvPr>
              <p:cNvSpPr/>
              <p:nvPr/>
            </p:nvSpPr>
            <p:spPr>
              <a:xfrm>
                <a:off x="381000" y="1505708"/>
                <a:ext cx="922885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2</m:t>
                          </m:r>
                        </m:sub>
                      </m:sSub>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3</m:t>
                          </m:r>
                        </m:sub>
                      </m:sSub>
                      <m:r>
                        <a:rPr lang="en-US" sz="1600" i="1">
                          <a:latin typeface="Cambria Math" charset="0"/>
                          <a:ea typeface="Cambria Math" charset="0"/>
                          <a:cs typeface="Cambria Math" charset="0"/>
                        </a:rPr>
                        <m:t>𝑒𝑏𝑎𝑡</m:t>
                      </m:r>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4</m:t>
                          </m:r>
                        </m:sub>
                      </m:sSub>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5</m:t>
                          </m:r>
                        </m:sub>
                      </m:sSub>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𝑒𝑏𝑎𝑡</m:t>
                      </m:r>
                    </m:oMath>
                  </m:oMathPara>
                </a14:m>
                <a:endParaRPr lang="en-US" sz="1600" i="1" dirty="0"/>
              </a:p>
            </p:txBody>
          </p:sp>
        </mc:Choice>
        <mc:Fallback xmlns="">
          <p:sp>
            <p:nvSpPr>
              <p:cNvPr id="3" name="Rectangle 2">
                <a:extLst>
                  <a:ext uri="{FF2B5EF4-FFF2-40B4-BE49-F238E27FC236}">
                    <a16:creationId xmlns:a16="http://schemas.microsoft.com/office/drawing/2014/main" id="{1F2B25DA-821B-E14F-9480-5F1712D16D39}"/>
                  </a:ext>
                </a:extLst>
              </p:cNvPr>
              <p:cNvSpPr>
                <a:spLocks noRot="1" noChangeAspect="1" noMove="1" noResize="1" noEditPoints="1" noAdjustHandles="1" noChangeArrowheads="1" noChangeShapeType="1" noTextEdit="1"/>
              </p:cNvSpPr>
              <p:nvPr/>
            </p:nvSpPr>
            <p:spPr>
              <a:xfrm>
                <a:off x="381000" y="1505708"/>
                <a:ext cx="9228858" cy="338554"/>
              </a:xfrm>
              <a:prstGeom prst="rect">
                <a:avLst/>
              </a:prstGeom>
              <a:blipFill>
                <a:blip r:embed="rId6"/>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4319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 presetClass="exit" presetSubtype="0" fill="hold" nodeType="with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18" grpId="1" animBg="1"/>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2789D13-84B4-4A98-B836-57AE3404006B}"/>
              </a:ext>
            </a:extLst>
          </p:cNvPr>
          <p:cNvPicPr>
            <a:picLocks noChangeAspect="1"/>
          </p:cNvPicPr>
          <p:nvPr/>
        </p:nvPicPr>
        <p:blipFill>
          <a:blip r:embed="rId2"/>
          <a:stretch>
            <a:fillRect/>
          </a:stretch>
        </p:blipFill>
        <p:spPr>
          <a:xfrm>
            <a:off x="2817763" y="4876812"/>
            <a:ext cx="3698732" cy="1174679"/>
          </a:xfrm>
          <a:prstGeom prst="rect">
            <a:avLst/>
          </a:prstGeom>
        </p:spPr>
      </p:pic>
      <p:sp>
        <p:nvSpPr>
          <p:cNvPr id="2" name="Title 1"/>
          <p:cNvSpPr>
            <a:spLocks noGrp="1"/>
          </p:cNvSpPr>
          <p:nvPr>
            <p:ph type="title"/>
          </p:nvPr>
        </p:nvSpPr>
        <p:spPr/>
        <p:txBody>
          <a:bodyPr/>
          <a:lstStyle/>
          <a:p>
            <a:r>
              <a:rPr lang="en-US" dirty="0"/>
              <a:t>Echolocation! Part VI</a:t>
            </a:r>
          </a:p>
        </p:txBody>
      </p:sp>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304800" y="1600205"/>
                <a:ext cx="8937782" cy="2743195"/>
              </a:xfrm>
            </p:spPr>
            <p:txBody>
              <a:bodyPr/>
              <a:lstStyle/>
              <a:p>
                <a:r>
                  <a:rPr lang="en-US" sz="1600" b="1" dirty="0"/>
                  <a:t>QOI: Is there a difference in the in-flight energy expenditures between echolocating and non echolocating bats after body size is accounted for? Or, are the intercepts for the </a:t>
                </a:r>
                <a:r>
                  <a:rPr lang="en-US" sz="1600" b="1" i="1" dirty="0">
                    <a:solidFill>
                      <a:srgbClr val="00B050"/>
                    </a:solidFill>
                  </a:rPr>
                  <a:t>two-bat</a:t>
                </a:r>
                <a:r>
                  <a:rPr lang="en-US" sz="1600" b="1" dirty="0">
                    <a:solidFill>
                      <a:srgbClr val="00B050"/>
                    </a:solidFill>
                  </a:rPr>
                  <a:t> types </a:t>
                </a:r>
                <a:r>
                  <a:rPr lang="en-US" sz="1600" b="1" dirty="0"/>
                  <a:t>different, after knowing that the slopes can be considered equal?)</a:t>
                </a:r>
              </a:p>
              <a:p>
                <a:pPr marL="0" indent="0">
                  <a:buNone/>
                </a:pPr>
                <a14:m>
                  <m:oMathPara xmlns:m="http://schemas.openxmlformats.org/officeDocument/2006/math">
                    <m:oMathParaPr>
                      <m:jc m:val="center"/>
                    </m:oMathParaPr>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2</m:t>
                          </m:r>
                        </m:sub>
                      </m:sSub>
                      <m:r>
                        <a:rPr lang="en-US" sz="1600" i="1">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3</m:t>
                          </m:r>
                        </m:sub>
                      </m:sSub>
                      <m:r>
                        <a:rPr lang="en-US" sz="1600" i="1">
                          <a:latin typeface="Cambria Math" charset="0"/>
                          <a:ea typeface="Cambria Math" charset="0"/>
                          <a:cs typeface="Cambria Math" charset="0"/>
                        </a:rPr>
                        <m:t>𝑒𝑏𝑎𝑡</m:t>
                      </m:r>
                    </m:oMath>
                  </m:oMathPara>
                </a14:m>
                <a:endParaRPr lang="en-US" sz="1600" dirty="0">
                  <a:ea typeface="Cambria Math" charset="0"/>
                  <a:cs typeface="Cambria Math" charset="0"/>
                </a:endParaRPr>
              </a:p>
              <a:p>
                <a:pPr marL="0" indent="0">
                  <a:buNone/>
                </a:pPr>
                <a:r>
                  <a:rPr lang="en-US" sz="1600" dirty="0"/>
                  <a:t>Individual regression equations for each relevant value of TYPE:</a:t>
                </a:r>
                <a:endParaRPr lang="en-US" sz="1600" i="1" strike="sngStrike" dirty="0"/>
              </a:p>
              <a:p>
                <a:pPr marL="0" indent="0" algn="ctr">
                  <a:buNone/>
                </a:pPr>
                <a14:m>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panose="02040503050406030204" pitchFamily="18" charset="0"/>
                        <a:ea typeface="Cambria Math" charset="0"/>
                        <a:cs typeface="Cambria Math" charset="0"/>
                      </a:rPr>
                      <m:t>=</m:t>
                    </m:r>
                    <m:r>
                      <a:rPr lang="en-US" sz="1600" b="1" i="1">
                        <a:latin typeface="Cambria Math" panose="02040503050406030204" pitchFamily="18" charset="0"/>
                        <a:ea typeface="Cambria Math" charset="0"/>
                        <a:cs typeface="Cambria Math" charset="0"/>
                      </a:rPr>
                      <m:t>𝒆𝒃𝒂𝒕</m:t>
                    </m:r>
                    <m:r>
                      <a:rPr lang="en-US" sz="1600" i="1">
                        <a:latin typeface="Cambria Math" charset="0"/>
                        <a:ea typeface="Cambria Math" charset="0"/>
                        <a:cs typeface="Cambria Math" charset="0"/>
                      </a:rPr>
                      <m:t>}=</m:t>
                    </m:r>
                    <m:r>
                      <a:rPr lang="en-US" sz="1600" i="1">
                        <a:latin typeface="Cambria Math" panose="02040503050406030204" pitchFamily="18" charset="0"/>
                        <a:ea typeface="Cambria Math" charset="0"/>
                        <a:cs typeface="Cambria Math" charset="0"/>
                      </a:rPr>
                      <m:t>(</m:t>
                    </m:r>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𝟎</m:t>
                        </m:r>
                      </m:sub>
                    </m:sSub>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m:t>
                        </m:r>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𝟑</m:t>
                        </m:r>
                      </m:sub>
                    </m:sSub>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oMath>
                </a14:m>
                <a:r>
                  <a:rPr lang="en-US" sz="1600" i="1" dirty="0"/>
                  <a:t>: intercept = </a:t>
                </a:r>
                <a14:m>
                  <m:oMath xmlns:m="http://schemas.openxmlformats.org/officeDocument/2006/math">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panose="02040503050406030204" pitchFamily="18" charset="0"/>
                            <a:ea typeface="Cambria Math" charset="0"/>
                            <a:cs typeface="Cambria Math" charset="0"/>
                          </a:rPr>
                          <m:t>𝟎</m:t>
                        </m:r>
                      </m:sub>
                    </m:sSub>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m:t>
                        </m:r>
                        <m:r>
                          <a:rPr lang="en-US" sz="1600" b="1" i="1">
                            <a:latin typeface="Cambria Math" charset="0"/>
                            <a:ea typeface="Cambria Math" charset="0"/>
                            <a:cs typeface="Cambria Math" charset="0"/>
                          </a:rPr>
                          <m:t>𝜷</m:t>
                        </m:r>
                      </m:e>
                      <m:sub>
                        <m:r>
                          <a:rPr lang="en-US" sz="1600" b="1" i="1">
                            <a:latin typeface="Cambria Math" panose="02040503050406030204" pitchFamily="18" charset="0"/>
                            <a:ea typeface="Cambria Math" charset="0"/>
                            <a:cs typeface="Cambria Math" charset="0"/>
                          </a:rPr>
                          <m:t>𝟑</m:t>
                        </m:r>
                      </m:sub>
                    </m:sSub>
                  </m:oMath>
                </a14:m>
                <a:endParaRPr lang="en-US" sz="1600" i="1" dirty="0"/>
              </a:p>
              <a:p>
                <a:pPr marL="0" indent="0" algn="ctr">
                  <a:buNone/>
                </a:pPr>
                <a14:m>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panose="02040503050406030204" pitchFamily="18" charset="0"/>
                        <a:ea typeface="Cambria Math" charset="0"/>
                        <a:cs typeface="Cambria Math" charset="0"/>
                      </a:rPr>
                      <m:t>=</m:t>
                    </m:r>
                    <m:r>
                      <a:rPr lang="en-US" sz="1600" b="1" i="1">
                        <a:latin typeface="Cambria Math" panose="02040503050406030204" pitchFamily="18" charset="0"/>
                        <a:ea typeface="Cambria Math" charset="0"/>
                        <a:cs typeface="Cambria Math" charset="0"/>
                      </a:rPr>
                      <m:t>𝒏𝒆𝒃𝒂𝒕</m:t>
                    </m:r>
                    <m:r>
                      <a:rPr lang="en-US" sz="1600" i="1">
                        <a:latin typeface="Cambria Math" charset="0"/>
                        <a:ea typeface="Cambria Math" charset="0"/>
                        <a:cs typeface="Cambria Math" charset="0"/>
                      </a:rPr>
                      <m:t>}= </m:t>
                    </m:r>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𝟎</m:t>
                        </m:r>
                      </m:sub>
                    </m:sSub>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oMath>
                </a14:m>
                <a:r>
                  <a:rPr lang="en-US" sz="1600" i="1" dirty="0"/>
                  <a:t> : intercept = </a:t>
                </a:r>
                <a14:m>
                  <m:oMath xmlns:m="http://schemas.openxmlformats.org/officeDocument/2006/math">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panose="02040503050406030204" pitchFamily="18" charset="0"/>
                            <a:ea typeface="Cambria Math" charset="0"/>
                            <a:cs typeface="Cambria Math" charset="0"/>
                          </a:rPr>
                          <m:t>𝟎</m:t>
                        </m:r>
                      </m:sub>
                    </m:sSub>
                  </m:oMath>
                </a14:m>
                <a:endParaRPr lang="en-US" sz="1600" i="1" dirty="0">
                  <a:ea typeface="Cambria Math" charset="0"/>
                  <a:cs typeface="Cambria Math" charset="0"/>
                </a:endParaRPr>
              </a:p>
              <a:p>
                <a:pPr marL="0" indent="0" algn="ctr">
                  <a:buNone/>
                </a:pPr>
                <a:r>
                  <a:rPr lang="en-US" sz="1600" dirty="0"/>
                  <a:t>Both intercepts are equal if </a:t>
                </a:r>
                <a14:m>
                  <m:oMath xmlns:m="http://schemas.openxmlformats.org/officeDocument/2006/math">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3</m:t>
                        </m:r>
                      </m:sub>
                    </m:sSub>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0</m:t>
                        </m:r>
                      </m:sub>
                    </m:sSub>
                    <m:r>
                      <a:rPr lang="en-US" sz="1600">
                        <a:latin typeface="Cambria Math" panose="02040503050406030204" pitchFamily="18" charset="0"/>
                        <a:ea typeface="Cambria Math" charset="0"/>
                        <a:cs typeface="Cambria Math" charset="0"/>
                      </a:rPr>
                      <m:t>, </m:t>
                    </m:r>
                    <m:r>
                      <m:rPr>
                        <m:sty m:val="p"/>
                      </m:rPr>
                      <a:rPr lang="en-US" sz="1600">
                        <a:latin typeface="Cambria Math" panose="02040503050406030204" pitchFamily="18" charset="0"/>
                        <a:ea typeface="Cambria Math" charset="0"/>
                        <a:cs typeface="Cambria Math" charset="0"/>
                      </a:rPr>
                      <m:t>or</m:t>
                    </m:r>
                    <m:r>
                      <a:rPr lang="en-US" sz="1600">
                        <a:latin typeface="Cambria Math" panose="02040503050406030204" pitchFamily="18"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3</m:t>
                        </m:r>
                      </m:sub>
                    </m:sSub>
                    <m:r>
                      <a:rPr lang="en-US" sz="1600" i="1">
                        <a:latin typeface="Cambria Math" panose="02040503050406030204" pitchFamily="18" charset="0"/>
                        <a:ea typeface="Cambria Math" charset="0"/>
                        <a:cs typeface="Cambria Math" charset="0"/>
                      </a:rPr>
                      <m:t>=0</m:t>
                    </m:r>
                  </m:oMath>
                </a14:m>
                <a:r>
                  <a:rPr lang="en-US" sz="1600" dirty="0"/>
                  <a:t>.</a:t>
                </a:r>
                <a:endParaRPr lang="en-US" sz="1600" i="1" dirty="0">
                  <a:latin typeface="Cambria Math" charset="0"/>
                </a:endParaRPr>
              </a:p>
              <a:p>
                <a:pPr marL="0" indent="0">
                  <a:buNone/>
                </a:pPr>
                <a14:m>
                  <m:oMathPara xmlns:m="http://schemas.openxmlformats.org/officeDocument/2006/math">
                    <m:oMathParaPr>
                      <m:jc m:val="centerGroup"/>
                    </m:oMathParaPr>
                    <m:oMath xmlns:m="http://schemas.openxmlformats.org/officeDocument/2006/math">
                      <m:r>
                        <a:rPr lang="en-US" sz="1600" i="1">
                          <a:latin typeface="Cambria Math" charset="0"/>
                        </a:rPr>
                        <m:t>𝐻</m:t>
                      </m:r>
                      <m:r>
                        <a:rPr lang="en-US" sz="1600" i="1" baseline="-25000">
                          <a:latin typeface="Cambria Math" charset="0"/>
                        </a:rPr>
                        <m:t>𝑜</m:t>
                      </m:r>
                      <m:r>
                        <a:rPr lang="en-US" sz="1600" i="1">
                          <a:latin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3</m:t>
                          </m:r>
                        </m:sub>
                      </m:sSub>
                      <m:r>
                        <a:rPr lang="en-US" sz="1600" i="1">
                          <a:latin typeface="Cambria Math" charset="0"/>
                          <a:ea typeface="Cambria Math" charset="0"/>
                          <a:cs typeface="Cambria Math" charset="0"/>
                        </a:rPr>
                        <m:t>=0 </m:t>
                      </m:r>
                    </m:oMath>
                  </m:oMathPara>
                </a14:m>
                <a:endParaRPr lang="en-US" sz="1600" i="1" dirty="0">
                  <a:latin typeface="Cambria Math" charset="0"/>
                  <a:ea typeface="Cambria Math" charset="0"/>
                  <a:cs typeface="Cambria Math" charset="0"/>
                </a:endParaRPr>
              </a:p>
              <a:p>
                <a:pPr marL="0" indent="0">
                  <a:buNone/>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𝐻</m:t>
                      </m:r>
                      <m:r>
                        <a:rPr lang="en-US" sz="1600" i="1" baseline="-25000">
                          <a:latin typeface="Cambria Math" charset="0"/>
                          <a:ea typeface="Cambria Math" charset="0"/>
                          <a:cs typeface="Cambria Math" charset="0"/>
                        </a:rPr>
                        <m:t>𝑎</m:t>
                      </m:r>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3</m:t>
                          </m:r>
                        </m:sub>
                      </m:sSub>
                      <m:r>
                        <a:rPr lang="en-US" sz="1600" i="1">
                          <a:latin typeface="Cambria Math" panose="02040503050406030204" pitchFamily="18" charset="0"/>
                          <a:ea typeface="Cambria Math" panose="02040503050406030204" pitchFamily="18" charset="0"/>
                          <a:cs typeface="Cambria Math" charset="0"/>
                        </a:rPr>
                        <m:t>≠0</m:t>
                      </m:r>
                      <m:r>
                        <a:rPr lang="en-US" sz="1600" i="1">
                          <a:latin typeface="Cambria Math" charset="0"/>
                          <a:ea typeface="Cambria Math" charset="0"/>
                          <a:cs typeface="Cambria Math" charset="0"/>
                        </a:rPr>
                        <m:t>.</m:t>
                      </m:r>
                    </m:oMath>
                  </m:oMathPara>
                </a14:m>
                <a:endParaRPr lang="en-US" sz="1600" dirty="0"/>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304800" y="1600205"/>
                <a:ext cx="8937782" cy="2743195"/>
              </a:xfrm>
              <a:blipFill>
                <a:blip r:embed="rId3"/>
                <a:stretch>
                  <a:fillRect l="-426" t="-922" b="-4147"/>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9456811" y="1589990"/>
            <a:ext cx="2272545" cy="1229410"/>
          </a:xfrm>
          <a:prstGeom prst="rect">
            <a:avLst/>
          </a:prstGeom>
        </p:spPr>
      </p:pic>
      <p:sp>
        <p:nvSpPr>
          <p:cNvPr id="24" name="TextBox 23">
            <a:extLst>
              <a:ext uri="{FF2B5EF4-FFF2-40B4-BE49-F238E27FC236}">
                <a16:creationId xmlns:a16="http://schemas.microsoft.com/office/drawing/2014/main" id="{EAE0B81D-538C-4848-BB41-B96BF7273EFE}"/>
              </a:ext>
            </a:extLst>
          </p:cNvPr>
          <p:cNvSpPr txBox="1"/>
          <p:nvPr/>
        </p:nvSpPr>
        <p:spPr>
          <a:xfrm>
            <a:off x="925591" y="4571455"/>
            <a:ext cx="7696200" cy="338554"/>
          </a:xfrm>
          <a:prstGeom prst="rect">
            <a:avLst/>
          </a:prstGeom>
          <a:noFill/>
        </p:spPr>
        <p:txBody>
          <a:bodyPr wrap="square" rtlCol="0">
            <a:noAutofit/>
          </a:bodyPr>
          <a:lstStyle/>
          <a:p>
            <a:r>
              <a:rPr lang="en-US" sz="1600" dirty="0"/>
              <a:t>Choosing one of the </a:t>
            </a:r>
            <a:r>
              <a:rPr lang="en-US" sz="1600" b="1" dirty="0"/>
              <a:t>types</a:t>
            </a:r>
            <a:r>
              <a:rPr lang="en-US" sz="1600" dirty="0"/>
              <a:t> of interest to be the reference level makes this easy!</a:t>
            </a:r>
          </a:p>
        </p:txBody>
      </p:sp>
      <p:sp>
        <p:nvSpPr>
          <p:cNvPr id="25" name="TextBox 24"/>
          <p:cNvSpPr txBox="1"/>
          <p:nvPr/>
        </p:nvSpPr>
        <p:spPr>
          <a:xfrm>
            <a:off x="270961" y="6069648"/>
            <a:ext cx="10972799" cy="584775"/>
          </a:xfrm>
          <a:prstGeom prst="rect">
            <a:avLst/>
          </a:prstGeom>
          <a:noFill/>
        </p:spPr>
        <p:txBody>
          <a:bodyPr wrap="square" rtlCol="0">
            <a:noAutofit/>
          </a:bodyPr>
          <a:lstStyle/>
          <a:p>
            <a:pPr marL="285750" indent="-285750">
              <a:buFont typeface="Arial" panose="020B0604020202020204" pitchFamily="34" charset="0"/>
              <a:buChar char="•"/>
            </a:pPr>
            <a:r>
              <a:rPr lang="en-US" sz="1600" dirty="0"/>
              <a:t>Data are consistent with the hypothesis of equal median in-flight energy expenditures between two-bat types after accounting for the mass (size) (</a:t>
            </a:r>
            <a:r>
              <a:rPr lang="en-US" sz="1600" i="1" dirty="0"/>
              <a:t>p</a:t>
            </a:r>
            <a:r>
              <a:rPr lang="en-US" sz="1600" dirty="0"/>
              <a:t>-value = .7030).</a:t>
            </a:r>
          </a:p>
        </p:txBody>
      </p:sp>
      <p:sp>
        <p:nvSpPr>
          <p:cNvPr id="26" name="Rectangle 25">
            <a:extLst>
              <a:ext uri="{FF2B5EF4-FFF2-40B4-BE49-F238E27FC236}">
                <a16:creationId xmlns:a16="http://schemas.microsoft.com/office/drawing/2014/main" id="{ECEC9814-C28D-40DC-90D3-257848AA94A6}"/>
              </a:ext>
            </a:extLst>
          </p:cNvPr>
          <p:cNvSpPr/>
          <p:nvPr/>
        </p:nvSpPr>
        <p:spPr>
          <a:xfrm>
            <a:off x="6069569" y="5519365"/>
            <a:ext cx="426481" cy="172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8B4B3BA-A52A-774A-975A-9B56D9A1844A}"/>
              </a:ext>
            </a:extLst>
          </p:cNvPr>
          <p:cNvPicPr>
            <a:picLocks noChangeAspect="1"/>
          </p:cNvPicPr>
          <p:nvPr/>
        </p:nvPicPr>
        <p:blipFill>
          <a:blip r:embed="rId5"/>
          <a:stretch>
            <a:fillRect/>
          </a:stretch>
        </p:blipFill>
        <p:spPr>
          <a:xfrm>
            <a:off x="8323734" y="3708277"/>
            <a:ext cx="3783333" cy="1751171"/>
          </a:xfrm>
          <a:prstGeom prst="rect">
            <a:avLst/>
          </a:prstGeom>
        </p:spPr>
      </p:pic>
      <p:pic>
        <p:nvPicPr>
          <p:cNvPr id="22" name="Picture 21"/>
          <p:cNvPicPr>
            <a:picLocks noChangeAspect="1"/>
          </p:cNvPicPr>
          <p:nvPr/>
        </p:nvPicPr>
        <p:blipFill>
          <a:blip r:embed="rId6"/>
          <a:stretch>
            <a:fillRect/>
          </a:stretch>
        </p:blipFill>
        <p:spPr>
          <a:xfrm>
            <a:off x="8323734" y="3226344"/>
            <a:ext cx="3698731" cy="2786243"/>
          </a:xfrm>
          <a:prstGeom prst="rect">
            <a:avLst/>
          </a:prstGeom>
        </p:spPr>
      </p:pic>
    </p:spTree>
    <p:extLst>
      <p:ext uri="{BB962C8B-B14F-4D97-AF65-F5344CB8AC3E}">
        <p14:creationId xmlns:p14="http://schemas.microsoft.com/office/powerpoint/2010/main" val="278479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animBg="1"/>
      <p:bldP spid="2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224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Variance of Sum </a:t>
            </a:r>
            <a:br>
              <a:rPr lang="en-US" dirty="0"/>
            </a:br>
            <a:r>
              <a:rPr lang="en-US" dirty="0"/>
              <a:t>and Difference of Random Variables</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54582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909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Confidence Intervals for</a:t>
            </a:r>
            <a:br>
              <a:rPr lang="en-US" dirty="0"/>
            </a:br>
            <a:r>
              <a:rPr lang="en-US" dirty="0"/>
              <a:t>Linear Combinations of Coefficients</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08339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Confidence Interval for a Difference in Parameters</a:t>
            </a:r>
          </a:p>
        </p:txBody>
      </p:sp>
      <p:sp>
        <p:nvSpPr>
          <p:cNvPr id="12" name="Content Placeholder 2"/>
          <p:cNvSpPr>
            <a:spLocks noGrp="1"/>
          </p:cNvSpPr>
          <p:nvPr>
            <p:ph idx="1"/>
          </p:nvPr>
        </p:nvSpPr>
        <p:spPr>
          <a:xfrm>
            <a:off x="457200" y="1433673"/>
            <a:ext cx="11125200" cy="395127"/>
          </a:xfrm>
        </p:spPr>
        <p:txBody>
          <a:bodyPr/>
          <a:lstStyle/>
          <a:p>
            <a:r>
              <a:rPr lang="en-US" sz="1400" dirty="0"/>
              <a:t>Find a 95% confidence interval for the difference in the intercept between non-echolocating birds and echolocating bats. </a:t>
            </a:r>
          </a:p>
        </p:txBody>
      </p:sp>
      <p:sp>
        <p:nvSpPr>
          <p:cNvPr id="3" name="Rectangle 2">
            <a:extLst>
              <a:ext uri="{FF2B5EF4-FFF2-40B4-BE49-F238E27FC236}">
                <a16:creationId xmlns:a16="http://schemas.microsoft.com/office/drawing/2014/main" id="{A7E848BC-F5B6-834C-BDDC-4902A45B707B}"/>
              </a:ext>
            </a:extLst>
          </p:cNvPr>
          <p:cNvSpPr/>
          <p:nvPr/>
        </p:nvSpPr>
        <p:spPr>
          <a:xfrm>
            <a:off x="1752600" y="4611108"/>
            <a:ext cx="6096000" cy="1200329"/>
          </a:xfrm>
          <a:prstGeom prst="rect">
            <a:avLst/>
          </a:prstGeom>
        </p:spPr>
        <p:txBody>
          <a:bodyPr>
            <a:spAutoFit/>
          </a:bodyPr>
          <a:lstStyle/>
          <a:p>
            <a:r>
              <a:rPr lang="en-US" b="1" dirty="0">
                <a:solidFill>
                  <a:srgbClr val="000080"/>
                </a:solidFill>
                <a:latin typeface="Helvetica" pitchFamily="2" charset="0"/>
              </a:rPr>
              <a:t>proc</a:t>
            </a:r>
            <a:r>
              <a:rPr lang="en-US" dirty="0">
                <a:latin typeface="Helvetica" pitchFamily="2" charset="0"/>
              </a:rPr>
              <a:t> </a:t>
            </a:r>
            <a:r>
              <a:rPr lang="en-US" b="1" dirty="0" err="1">
                <a:solidFill>
                  <a:srgbClr val="000080"/>
                </a:solidFill>
                <a:latin typeface="Helvetica" pitchFamily="2" charset="0"/>
              </a:rPr>
              <a:t>glm</a:t>
            </a:r>
            <a:r>
              <a:rPr lang="en-US" dirty="0">
                <a:latin typeface="Helvetica" pitchFamily="2" charset="0"/>
              </a:rPr>
              <a:t> </a:t>
            </a:r>
            <a:r>
              <a:rPr lang="en-US" dirty="0">
                <a:solidFill>
                  <a:srgbClr val="0000FF"/>
                </a:solidFill>
                <a:latin typeface="Helvetica" pitchFamily="2" charset="0"/>
              </a:rPr>
              <a:t>data</a:t>
            </a:r>
            <a:r>
              <a:rPr lang="en-US" dirty="0">
                <a:latin typeface="Helvetica" pitchFamily="2" charset="0"/>
              </a:rPr>
              <a:t> = echolocation;</a:t>
            </a:r>
          </a:p>
          <a:p>
            <a:r>
              <a:rPr lang="en-US" dirty="0">
                <a:solidFill>
                  <a:srgbClr val="0000FF"/>
                </a:solidFill>
                <a:latin typeface="Helvetica" pitchFamily="2" charset="0"/>
              </a:rPr>
              <a:t>class</a:t>
            </a:r>
            <a:r>
              <a:rPr lang="en-US" dirty="0">
                <a:latin typeface="Helvetica" pitchFamily="2" charset="0"/>
              </a:rPr>
              <a:t> type (ref = </a:t>
            </a:r>
            <a:r>
              <a:rPr lang="en-US" dirty="0">
                <a:solidFill>
                  <a:srgbClr val="800080"/>
                </a:solidFill>
                <a:latin typeface="Helvetica" pitchFamily="2" charset="0"/>
              </a:rPr>
              <a:t>"</a:t>
            </a:r>
            <a:r>
              <a:rPr lang="en-US" dirty="0" err="1">
                <a:solidFill>
                  <a:srgbClr val="800080"/>
                </a:solidFill>
                <a:latin typeface="Helvetica" pitchFamily="2" charset="0"/>
              </a:rPr>
              <a:t>banon-ec</a:t>
            </a:r>
            <a:r>
              <a:rPr lang="en-US" dirty="0">
                <a:solidFill>
                  <a:srgbClr val="800080"/>
                </a:solidFill>
                <a:latin typeface="Helvetica" pitchFamily="2" charset="0"/>
              </a:rPr>
              <a:t>"</a:t>
            </a:r>
            <a:r>
              <a:rPr lang="en-US" dirty="0">
                <a:latin typeface="Helvetica" pitchFamily="2" charset="0"/>
              </a:rPr>
              <a:t>);</a:t>
            </a:r>
          </a:p>
          <a:p>
            <a:r>
              <a:rPr lang="en-US" dirty="0">
                <a:solidFill>
                  <a:srgbClr val="0000FF"/>
                </a:solidFill>
                <a:latin typeface="Helvetica" pitchFamily="2" charset="0"/>
              </a:rPr>
              <a:t>model</a:t>
            </a:r>
            <a:r>
              <a:rPr lang="en-US" dirty="0">
                <a:latin typeface="Helvetica" pitchFamily="2" charset="0"/>
              </a:rPr>
              <a:t> </a:t>
            </a:r>
            <a:r>
              <a:rPr lang="en-US" dirty="0" err="1">
                <a:latin typeface="Helvetica" pitchFamily="2" charset="0"/>
              </a:rPr>
              <a:t>lenergy</a:t>
            </a:r>
            <a:r>
              <a:rPr lang="en-US" dirty="0">
                <a:latin typeface="Helvetica" pitchFamily="2" charset="0"/>
              </a:rPr>
              <a:t> = </a:t>
            </a:r>
            <a:r>
              <a:rPr lang="en-US" dirty="0" err="1">
                <a:latin typeface="Helvetica" pitchFamily="2" charset="0"/>
              </a:rPr>
              <a:t>lmass</a:t>
            </a:r>
            <a:r>
              <a:rPr lang="en-US" dirty="0">
                <a:latin typeface="Helvetica" pitchFamily="2" charset="0"/>
              </a:rPr>
              <a:t> | type /</a:t>
            </a:r>
            <a:r>
              <a:rPr lang="en-US" dirty="0">
                <a:solidFill>
                  <a:srgbClr val="0000FF"/>
                </a:solidFill>
                <a:latin typeface="Helvetica" pitchFamily="2" charset="0"/>
              </a:rPr>
              <a:t>solution</a:t>
            </a:r>
            <a:r>
              <a:rPr lang="en-US" dirty="0">
                <a:latin typeface="Helvetica" pitchFamily="2" charset="0"/>
              </a:rPr>
              <a:t>;</a:t>
            </a:r>
          </a:p>
          <a:p>
            <a:r>
              <a:rPr lang="en-US" b="1" dirty="0">
                <a:solidFill>
                  <a:srgbClr val="000080"/>
                </a:solidFill>
                <a:latin typeface="Helvetica" pitchFamily="2" charset="0"/>
              </a:rPr>
              <a:t>run</a:t>
            </a:r>
            <a:r>
              <a:rPr lang="en-US" dirty="0">
                <a:solidFill>
                  <a:srgbClr val="000000"/>
                </a:solidFill>
                <a:latin typeface="Helvetica" pitchFamily="2" charset="0"/>
              </a:rPr>
              <a:t>;</a:t>
            </a:r>
            <a:endParaRPr lang="en-US" dirty="0">
              <a:solidFill>
                <a:srgbClr val="000080"/>
              </a:solidFill>
              <a:effectLst/>
              <a:latin typeface="Helvetica" pitchFamily="2" charset="0"/>
            </a:endParaRPr>
          </a:p>
        </p:txBody>
      </p:sp>
      <p:pic>
        <p:nvPicPr>
          <p:cNvPr id="4" name="Picture 3">
            <a:extLst>
              <a:ext uri="{FF2B5EF4-FFF2-40B4-BE49-F238E27FC236}">
                <a16:creationId xmlns:a16="http://schemas.microsoft.com/office/drawing/2014/main" id="{8F3EDDAC-F72C-D04D-A387-3005306B2EA0}"/>
              </a:ext>
            </a:extLst>
          </p:cNvPr>
          <p:cNvPicPr>
            <a:picLocks noChangeAspect="1"/>
          </p:cNvPicPr>
          <p:nvPr/>
        </p:nvPicPr>
        <p:blipFill>
          <a:blip r:embed="rId3"/>
          <a:stretch>
            <a:fillRect/>
          </a:stretch>
        </p:blipFill>
        <p:spPr>
          <a:xfrm>
            <a:off x="6096000" y="4315374"/>
            <a:ext cx="3886200" cy="1834362"/>
          </a:xfrm>
          <a:prstGeom prst="rect">
            <a:avLst/>
          </a:prstGeom>
        </p:spPr>
      </p:pic>
      <p:sp>
        <p:nvSpPr>
          <p:cNvPr id="5" name="Left Brace 4">
            <a:extLst>
              <a:ext uri="{FF2B5EF4-FFF2-40B4-BE49-F238E27FC236}">
                <a16:creationId xmlns:a16="http://schemas.microsoft.com/office/drawing/2014/main" id="{3AA05800-325F-E345-A6C7-D76DBD247572}"/>
              </a:ext>
            </a:extLst>
          </p:cNvPr>
          <p:cNvSpPr/>
          <p:nvPr/>
        </p:nvSpPr>
        <p:spPr>
          <a:xfrm>
            <a:off x="5943600" y="5354009"/>
            <a:ext cx="152400" cy="4573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09D488C5-0991-F34A-A4E7-519D2E6884BD}"/>
              </a:ext>
            </a:extLst>
          </p:cNvPr>
          <p:cNvSpPr/>
          <p:nvPr/>
        </p:nvSpPr>
        <p:spPr>
          <a:xfrm>
            <a:off x="8001000" y="5335061"/>
            <a:ext cx="152400" cy="45731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1EFB1F1-C5E7-C24A-A3DC-5288C71CE574}"/>
                  </a:ext>
                </a:extLst>
              </p:cNvPr>
              <p:cNvSpPr/>
              <p:nvPr/>
            </p:nvSpPr>
            <p:spPr>
              <a:xfrm>
                <a:off x="645695" y="7010400"/>
                <a:ext cx="12420600" cy="3169329"/>
              </a:xfrm>
              <a:prstGeom prst="rect">
                <a:avLst/>
              </a:prstGeom>
            </p:spPr>
            <p:txBody>
              <a:bodyPr wrap="square">
                <a:spAutoFit/>
              </a:bodyPr>
              <a:lstStyle/>
              <a:p>
                <a:r>
                  <a:rPr lang="en-US" dirty="0"/>
                  <a:t>To do this, we must first find the SE:</a:t>
                </a:r>
              </a:p>
              <a:p>
                <a:pPr indent="0" algn="ctr">
                  <a:buNone/>
                </a:pPr>
                <a14:m>
                  <m:oMathPara xmlns:m="http://schemas.openxmlformats.org/officeDocument/2006/math">
                    <m:oMathParaPr>
                      <m:jc m:val="left"/>
                    </m:oMathParaPr>
                    <m:oMath xmlns:m="http://schemas.openxmlformats.org/officeDocument/2006/math">
                      <m:r>
                        <a:rPr lang="en-US" i="1">
                          <a:latin typeface="Cambria Math"/>
                        </a:rPr>
                        <m:t>𝑉𝑎𝑟</m:t>
                      </m:r>
                      <m:r>
                        <a:rPr lang="en-US" i="1">
                          <a:latin typeface="Cambria Math"/>
                        </a:rPr>
                        <m:t> </m:t>
                      </m:r>
                      <m:d>
                        <m:dPr>
                          <m:ctrlPr>
                            <a:rPr lang="en-US" i="1">
                              <a:latin typeface="Cambria Math" panose="02040503050406030204" pitchFamily="18" charset="0"/>
                            </a:rPr>
                          </m:ctrlPr>
                        </m:dPr>
                        <m:e>
                          <m:r>
                            <a:rPr lang="en-US" i="1">
                              <a:latin typeface="Cambria Math" charset="0"/>
                            </a:rPr>
                            <m:t>𝑎𝑋</m:t>
                          </m:r>
                          <m:r>
                            <a:rPr lang="en-US" i="1">
                              <a:latin typeface="Cambria Math" charset="0"/>
                            </a:rPr>
                            <m:t>+</m:t>
                          </m:r>
                          <m:r>
                            <a:rPr lang="en-US" i="1">
                              <a:latin typeface="Cambria Math" charset="0"/>
                            </a:rPr>
                            <m:t>𝑏𝑌</m:t>
                          </m:r>
                        </m:e>
                      </m:d>
                      <m:r>
                        <a:rPr lang="en-US" i="1">
                          <a:latin typeface="Cambria Math"/>
                        </a:rPr>
                        <m:t>=</m:t>
                      </m:r>
                      <m:r>
                        <a:rPr lang="en-US" i="1">
                          <a:latin typeface="Cambria Math" charset="0"/>
                        </a:rPr>
                        <m:t>𝑎</m:t>
                      </m:r>
                      <m:r>
                        <a:rPr lang="en-US" i="1" baseline="30000">
                          <a:latin typeface="Cambria Math" charset="0"/>
                        </a:rPr>
                        <m:t>2</m:t>
                      </m:r>
                      <m:r>
                        <a:rPr lang="en-US" i="1">
                          <a:latin typeface="Cambria Math"/>
                        </a:rPr>
                        <m:t>𝑉𝑎𝑟</m:t>
                      </m:r>
                      <m:d>
                        <m:dPr>
                          <m:ctrlPr>
                            <a:rPr lang="en-US" i="1">
                              <a:latin typeface="Cambria Math" panose="02040503050406030204" pitchFamily="18" charset="0"/>
                            </a:rPr>
                          </m:ctrlPr>
                        </m:dPr>
                        <m:e>
                          <m:r>
                            <a:rPr lang="en-US" i="1">
                              <a:latin typeface="Cambria Math" charset="0"/>
                            </a:rPr>
                            <m:t>𝑋</m:t>
                          </m:r>
                        </m:e>
                      </m:d>
                      <m:r>
                        <a:rPr lang="en-US" i="1">
                          <a:latin typeface="Cambria Math"/>
                        </a:rPr>
                        <m:t>+</m:t>
                      </m:r>
                      <m:r>
                        <a:rPr lang="en-US" i="1">
                          <a:latin typeface="Cambria Math" charset="0"/>
                        </a:rPr>
                        <m:t>𝑏</m:t>
                      </m:r>
                      <m:r>
                        <a:rPr lang="en-US" i="1" baseline="30000">
                          <a:latin typeface="Cambria Math" charset="0"/>
                        </a:rPr>
                        <m:t>2</m:t>
                      </m:r>
                      <m:r>
                        <a:rPr lang="en-US" i="1">
                          <a:latin typeface="Cambria Math"/>
                        </a:rPr>
                        <m:t>𝑉𝑎𝑟</m:t>
                      </m:r>
                      <m:d>
                        <m:dPr>
                          <m:ctrlPr>
                            <a:rPr lang="en-US" i="1">
                              <a:latin typeface="Cambria Math" panose="02040503050406030204" pitchFamily="18" charset="0"/>
                            </a:rPr>
                          </m:ctrlPr>
                        </m:dPr>
                        <m:e>
                          <m:r>
                            <a:rPr lang="en-US" i="1">
                              <a:latin typeface="Cambria Math" charset="0"/>
                            </a:rPr>
                            <m:t>𝑌</m:t>
                          </m:r>
                        </m:e>
                      </m:d>
                      <m:r>
                        <a:rPr lang="en-US" i="1">
                          <a:latin typeface="Cambria Math" charset="0"/>
                          <a:ea typeface="Cambria Math"/>
                        </a:rPr>
                        <m:t>+</m:t>
                      </m:r>
                      <m:r>
                        <a:rPr lang="en-US" i="1">
                          <a:latin typeface="Cambria Math"/>
                        </a:rPr>
                        <m:t>2</m:t>
                      </m:r>
                      <m:r>
                        <a:rPr lang="en-US" i="1">
                          <a:latin typeface="Cambria Math" charset="0"/>
                        </a:rPr>
                        <m:t>𝑎𝑏</m:t>
                      </m:r>
                      <m:r>
                        <a:rPr lang="en-US" i="1">
                          <a:latin typeface="Cambria Math"/>
                        </a:rPr>
                        <m:t>𝐶𝑜𝑣</m:t>
                      </m:r>
                      <m:r>
                        <a:rPr lang="en-US" i="1">
                          <a:latin typeface="Cambria Math"/>
                        </a:rPr>
                        <m:t>(</m:t>
                      </m:r>
                      <m:r>
                        <a:rPr lang="en-US" i="1">
                          <a:latin typeface="Cambria Math" charset="0"/>
                        </a:rPr>
                        <m:t>𝑋</m:t>
                      </m:r>
                      <m:r>
                        <a:rPr lang="en-US" i="1">
                          <a:latin typeface="Cambria Math"/>
                        </a:rPr>
                        <m:t>,</m:t>
                      </m:r>
                      <m:r>
                        <a:rPr lang="en-US" i="1">
                          <a:latin typeface="Cambria Math" charset="0"/>
                        </a:rPr>
                        <m:t>𝑌</m:t>
                      </m:r>
                      <m:r>
                        <a:rPr lang="en-US" i="1">
                          <a:latin typeface="Cambria Math"/>
                        </a:rPr>
                        <m:t>)</m:t>
                      </m:r>
                    </m:oMath>
                  </m:oMathPara>
                </a14:m>
                <a:endParaRPr lang="en-US" dirty="0"/>
              </a:p>
              <a:p>
                <a:r>
                  <a:rPr lang="en-US" dirty="0"/>
                  <a:t>Where X and Y are random variables (not necessarily independent) and the Cov(X,Y) is simply a measure of how X and Y move together linearly.</a:t>
                </a:r>
              </a:p>
              <a:p>
                <a:r>
                  <a:rPr lang="en-US" dirty="0"/>
                  <a:t>Consider the regression equation:</a:t>
                </a:r>
              </a:p>
              <a:p>
                <a:pPr indent="342900" algn="ct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𝑙𝑒𝑛𝑒𝑟𝑔𝑦</m:t>
                        </m:r>
                      </m:e>
                    </m:acc>
                    <m:r>
                      <a:rPr lang="en-US" i="1">
                        <a:latin typeface="Cambria Math"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ea typeface="Cambria Math"/>
                          </a:rPr>
                          <m:t>1</m:t>
                        </m:r>
                      </m:sub>
                    </m:sSub>
                    <m:r>
                      <a:rPr lang="en-US" i="1">
                        <a:latin typeface="Cambria Math" charset="0"/>
                      </a:rPr>
                      <m:t>𝑙𝑚𝑎𝑠𝑠</m:t>
                    </m:r>
                  </m:oMath>
                </a14:m>
                <a:r>
                  <a:rPr lang="en-US" dirty="0"/>
                  <a:t> </a:t>
                </a: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ea typeface="Cambria Math"/>
                          </a:rPr>
                          <m:t>2</m:t>
                        </m:r>
                      </m:sub>
                    </m:sSub>
                    <m:r>
                      <a:rPr lang="en-US" i="1">
                        <a:latin typeface="Cambria Math" charset="0"/>
                        <a:ea typeface="Cambria Math"/>
                      </a:rPr>
                      <m:t>𝑏𝑖𝑟𝑑</m:t>
                    </m:r>
                  </m:oMath>
                </a14:m>
                <a:r>
                  <a:rPr lang="en-US" dirty="0"/>
                  <a:t> </a:t>
                </a: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ea typeface="Cambria Math"/>
                          </a:rPr>
                          <m:t>3</m:t>
                        </m:r>
                      </m:sub>
                    </m:sSub>
                    <m:r>
                      <a:rPr lang="en-US" i="1">
                        <a:latin typeface="Cambria Math" charset="0"/>
                        <a:ea typeface="Cambria Math"/>
                      </a:rPr>
                      <m:t>𝑒𝑏𝑎𝑡</m:t>
                    </m:r>
                  </m:oMath>
                </a14:m>
                <a:endParaRPr lang="en-US" dirty="0"/>
              </a:p>
              <a:p>
                <a:r>
                  <a:rPr lang="en-US" dirty="0"/>
                  <a:t>Individual regression equations for each relevant value of TYPE:</a:t>
                </a:r>
              </a:p>
              <a:p>
                <a:pPr indent="0" algn="ctr">
                  <a:buNone/>
                </a:pPr>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a:latin typeface="Cambria Math" panose="02040503050406030204" pitchFamily="18" charset="0"/>
                        <a:ea typeface="Cambria Math" charset="0"/>
                        <a:cs typeface="Cambria Math" charset="0"/>
                      </a:rPr>
                      <m:t>𝒃𝒊𝒓𝒅𝒔</m:t>
                    </m:r>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𝟐</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intercept =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𝟐</m:t>
                        </m:r>
                      </m:sub>
                    </m:sSub>
                  </m:oMath>
                </a14:m>
                <a:endParaRPr lang="en-US" i="1" dirty="0"/>
              </a:p>
              <a:p>
                <a:pPr indent="0" algn="ctr">
                  <a:buNone/>
                </a:pPr>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a:latin typeface="Cambria Math" panose="02040503050406030204" pitchFamily="18" charset="0"/>
                        <a:ea typeface="Cambria Math" charset="0"/>
                        <a:cs typeface="Cambria Math" charset="0"/>
                      </a:rPr>
                      <m:t>𝒆𝒃𝒂𝒕</m:t>
                    </m:r>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𝟑</m:t>
                        </m:r>
                      </m:sub>
                    </m:sSub>
                    <m:r>
                      <a:rPr lang="en-US" i="1">
                        <a:latin typeface="Cambria Math" panose="02040503050406030204" pitchFamily="18" charset="0"/>
                        <a:ea typeface="Cambria Math" charset="0"/>
                        <a:cs typeface="Cambria Math" charset="0"/>
                      </a:rPr>
                      <m:t>)</m:t>
                    </m:r>
                    <m:r>
                      <a:rPr lang="en-US" b="1"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 intercept =</a:t>
                </a:r>
                <a:r>
                  <a:rPr lang="en-US" b="1" dirty="0">
                    <a:ea typeface="Cambria Math" charset="0"/>
                    <a:cs typeface="Cambria Math" charset="0"/>
                  </a:rPr>
                  <a:t>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𝟎</m:t>
                        </m:r>
                      </m:sub>
                    </m:sSub>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𝟑</m:t>
                        </m:r>
                      </m:sub>
                    </m:sSub>
                  </m:oMath>
                </a14:m>
                <a:endParaRPr lang="en-US" i="1" dirty="0">
                  <a:ea typeface="Cambria Math" charset="0"/>
                  <a:cs typeface="Cambria Math" charset="0"/>
                </a:endParaRPr>
              </a:p>
              <a:p>
                <a:r>
                  <a:rPr lang="en-US" dirty="0"/>
                  <a:t>The difference in estimate intercepts between the birds and the echolating bats:</a:t>
                </a:r>
              </a:p>
              <a:p>
                <a:pPr indent="0" algn="ctr">
                  <a:buNone/>
                </a:pPr>
                <a:r>
                  <a:rPr lang="en-US" dirty="0"/>
                  <a:t>[</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r>
                      <a:rPr lang="en-US" i="1">
                        <a:latin typeface="Cambria Math" panose="02040503050406030204" pitchFamily="18" charset="0"/>
                        <a:ea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a:rPr>
                          <m:t>0</m:t>
                        </m:r>
                      </m:sub>
                    </m:sSub>
                    <m:r>
                      <a:rPr lang="en-US" i="1">
                        <a:latin typeface="Cambria Math" panose="02040503050406030204" pitchFamily="18" charset="0"/>
                        <a:ea typeface="Cambria Math"/>
                      </a:rPr>
                      <m:t>)</m:t>
                    </m:r>
                    <m:r>
                      <a:rPr lang="en-US" i="1">
                        <a:latin typeface="Cambria Math" charset="0"/>
                      </a:rPr>
                      <m:t>−</m:t>
                    </m:r>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0</m:t>
                        </m:r>
                      </m:sub>
                    </m:sSub>
                    <m:r>
                      <a:rPr lang="en-US" i="1">
                        <a:latin typeface="Cambria Math" panose="02040503050406030204" pitchFamily="18" charset="0"/>
                        <a:ea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r>
                      <a:rPr lang="en-US" i="1">
                        <a:latin typeface="Cambria Math" panose="02040503050406030204" pitchFamily="18" charset="0"/>
                        <a:ea typeface="Cambria Math"/>
                      </a:rPr>
                      <m:t>)</m:t>
                    </m:r>
                  </m:oMath>
                </a14:m>
                <a:r>
                  <a:rPr lang="en-US" dirty="0"/>
                  <a:t>] =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2</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r>
                      <a:rPr lang="en-US" i="1">
                        <a:latin typeface="Cambria Math" panose="02040503050406030204" pitchFamily="18" charset="0"/>
                        <a:ea typeface="Cambria Math"/>
                      </a:rPr>
                      <m:t>)</m:t>
                    </m:r>
                  </m:oMath>
                </a14:m>
                <a:endParaRPr lang="en-US" dirty="0"/>
              </a:p>
            </p:txBody>
          </p:sp>
        </mc:Choice>
        <mc:Fallback xmlns="">
          <p:sp>
            <p:nvSpPr>
              <p:cNvPr id="6" name="Rectangle 5">
                <a:extLst>
                  <a:ext uri="{FF2B5EF4-FFF2-40B4-BE49-F238E27FC236}">
                    <a16:creationId xmlns:a16="http://schemas.microsoft.com/office/drawing/2014/main" id="{E1EFB1F1-C5E7-C24A-A3DC-5288C71CE574}"/>
                  </a:ext>
                </a:extLst>
              </p:cNvPr>
              <p:cNvSpPr>
                <a:spLocks noRot="1" noChangeAspect="1" noMove="1" noResize="1" noEditPoints="1" noAdjustHandles="1" noChangeArrowheads="1" noChangeShapeType="1" noTextEdit="1"/>
              </p:cNvSpPr>
              <p:nvPr/>
            </p:nvSpPr>
            <p:spPr>
              <a:xfrm>
                <a:off x="645695" y="7010400"/>
                <a:ext cx="12420600" cy="3169329"/>
              </a:xfrm>
              <a:prstGeom prst="rect">
                <a:avLst/>
              </a:prstGeom>
              <a:blipFill>
                <a:blip r:embed="rId4"/>
                <a:stretch>
                  <a:fillRect l="-306" t="-800"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F6C8E56-BF0F-BE44-A3E5-249DBC908F1E}"/>
                  </a:ext>
                </a:extLst>
              </p:cNvPr>
              <p:cNvSpPr/>
              <p:nvPr/>
            </p:nvSpPr>
            <p:spPr>
              <a:xfrm>
                <a:off x="3581161" y="1739191"/>
                <a:ext cx="4901342" cy="384336"/>
              </a:xfrm>
              <a:prstGeom prst="rect">
                <a:avLst/>
              </a:prstGeom>
            </p:spPr>
            <p:txBody>
              <a:bodyPr wrap="none">
                <a:spAutoFit/>
              </a:bodyPr>
              <a:lstStyle/>
              <a:p>
                <a:pPr indent="342900" algn="ct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𝑙𝑒𝑛𝑒𝑟𝑔𝑦</m:t>
                        </m:r>
                      </m:e>
                    </m:acc>
                    <m:r>
                      <a:rPr lang="en-US" i="1">
                        <a:latin typeface="Cambria Math"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ea typeface="Cambria Math"/>
                          </a:rPr>
                          <m:t>1</m:t>
                        </m:r>
                      </m:sub>
                    </m:sSub>
                    <m:r>
                      <a:rPr lang="en-US" i="1">
                        <a:latin typeface="Cambria Math" charset="0"/>
                      </a:rPr>
                      <m:t>𝑙𝑚𝑎𝑠𝑠</m:t>
                    </m:r>
                  </m:oMath>
                </a14:m>
                <a:r>
                  <a:rPr lang="en-US" dirty="0"/>
                  <a:t> </a:t>
                </a: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ea typeface="Cambria Math"/>
                          </a:rPr>
                          <m:t>2</m:t>
                        </m:r>
                      </m:sub>
                    </m:sSub>
                    <m:r>
                      <a:rPr lang="en-US" i="1">
                        <a:latin typeface="Cambria Math" charset="0"/>
                        <a:ea typeface="Cambria Math"/>
                      </a:rPr>
                      <m:t>𝑏𝑖𝑟𝑑</m:t>
                    </m:r>
                  </m:oMath>
                </a14:m>
                <a:r>
                  <a:rPr lang="en-US" dirty="0"/>
                  <a:t> </a:t>
                </a: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ea typeface="Cambria Math"/>
                          </a:rPr>
                          <m:t>3</m:t>
                        </m:r>
                      </m:sub>
                    </m:sSub>
                    <m:r>
                      <a:rPr lang="en-US" i="1">
                        <a:latin typeface="Cambria Math" charset="0"/>
                        <a:ea typeface="Cambria Math"/>
                      </a:rPr>
                      <m:t>𝑒𝑏𝑎𝑡</m:t>
                    </m:r>
                  </m:oMath>
                </a14:m>
                <a:endParaRPr lang="en-US" dirty="0"/>
              </a:p>
            </p:txBody>
          </p:sp>
        </mc:Choice>
        <mc:Fallback xmlns="">
          <p:sp>
            <p:nvSpPr>
              <p:cNvPr id="14" name="Rectangle 13">
                <a:extLst>
                  <a:ext uri="{FF2B5EF4-FFF2-40B4-BE49-F238E27FC236}">
                    <a16:creationId xmlns:a16="http://schemas.microsoft.com/office/drawing/2014/main" id="{0F6C8E56-BF0F-BE44-A3E5-249DBC908F1E}"/>
                  </a:ext>
                </a:extLst>
              </p:cNvPr>
              <p:cNvSpPr>
                <a:spLocks noRot="1" noChangeAspect="1" noMove="1" noResize="1" noEditPoints="1" noAdjustHandles="1" noChangeArrowheads="1" noChangeShapeType="1" noTextEdit="1"/>
              </p:cNvSpPr>
              <p:nvPr/>
            </p:nvSpPr>
            <p:spPr>
              <a:xfrm>
                <a:off x="3581161" y="1739191"/>
                <a:ext cx="4901342" cy="384336"/>
              </a:xfrm>
              <a:prstGeom prst="rect">
                <a:avLst/>
              </a:prstGeom>
              <a:blipFill>
                <a:blip r:embed="rId5"/>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8878A1-F706-9B47-9475-3741E457639C}"/>
                  </a:ext>
                </a:extLst>
              </p:cNvPr>
              <p:cNvSpPr/>
              <p:nvPr/>
            </p:nvSpPr>
            <p:spPr>
              <a:xfrm>
                <a:off x="1447800" y="2152319"/>
                <a:ext cx="9296400" cy="1914307"/>
              </a:xfrm>
              <a:prstGeom prst="rect">
                <a:avLst/>
              </a:prstGeom>
            </p:spPr>
            <p:txBody>
              <a:bodyPr wrap="square">
                <a:spAutoFit/>
              </a:bodyPr>
              <a:lstStyle/>
              <a:p>
                <a:r>
                  <a:rPr lang="en-US" dirty="0"/>
                  <a:t>Individual regression equations for each relevant value of TYPE:</a:t>
                </a:r>
              </a:p>
              <a:p>
                <a:pPr indent="0" algn="ctr">
                  <a:buNone/>
                </a:pPr>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a:latin typeface="Cambria Math" panose="02040503050406030204" pitchFamily="18" charset="0"/>
                        <a:ea typeface="Cambria Math" charset="0"/>
                        <a:cs typeface="Cambria Math" charset="0"/>
                      </a:rPr>
                      <m:t>𝒃𝒊𝒓𝒅𝒔</m:t>
                    </m:r>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𝟐</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intercept =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𝟐</m:t>
                        </m:r>
                      </m:sub>
                    </m:sSub>
                  </m:oMath>
                </a14:m>
                <a:endParaRPr lang="en-US" i="1" dirty="0"/>
              </a:p>
              <a:p>
                <a:pPr indent="0" algn="ctr">
                  <a:buNone/>
                </a:pPr>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a:latin typeface="Cambria Math" panose="02040503050406030204" pitchFamily="18" charset="0"/>
                        <a:ea typeface="Cambria Math" charset="0"/>
                        <a:cs typeface="Cambria Math" charset="0"/>
                      </a:rPr>
                      <m:t>𝒆𝒃𝒂𝒕</m:t>
                    </m:r>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𝟑</m:t>
                        </m:r>
                      </m:sub>
                    </m:sSub>
                    <m:r>
                      <a:rPr lang="en-US" i="1">
                        <a:latin typeface="Cambria Math" panose="02040503050406030204" pitchFamily="18" charset="0"/>
                        <a:ea typeface="Cambria Math" charset="0"/>
                        <a:cs typeface="Cambria Math" charset="0"/>
                      </a:rPr>
                      <m:t>)</m:t>
                    </m:r>
                    <m:r>
                      <a:rPr lang="en-US" b="1"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 intercept =</a:t>
                </a:r>
                <a:r>
                  <a:rPr lang="en-US" b="1" dirty="0">
                    <a:ea typeface="Cambria Math" charset="0"/>
                    <a:cs typeface="Cambria Math" charset="0"/>
                  </a:rPr>
                  <a:t>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𝟎</m:t>
                        </m:r>
                      </m:sub>
                    </m:sSub>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𝟑</m:t>
                        </m:r>
                      </m:sub>
                    </m:sSub>
                  </m:oMath>
                </a14:m>
                <a:endParaRPr lang="en-US" i="1" dirty="0">
                  <a:ea typeface="Cambria Math" charset="0"/>
                  <a:cs typeface="Cambria Math" charset="0"/>
                </a:endParaRPr>
              </a:p>
              <a:p>
                <a:r>
                  <a:rPr lang="en-US" dirty="0"/>
                  <a:t>The difference in estimate intercepts between the birds and the echolating bats:</a:t>
                </a:r>
              </a:p>
              <a:p>
                <a:pPr indent="0" algn="ctr">
                  <a:buNone/>
                </a:pPr>
                <a:r>
                  <a:rPr lang="en-US" dirty="0"/>
                  <a:t>[</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r>
                      <a:rPr lang="en-US" i="1">
                        <a:latin typeface="Cambria Math" panose="02040503050406030204" pitchFamily="18" charset="0"/>
                        <a:ea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a:rPr>
                          <m:t>0</m:t>
                        </m:r>
                      </m:sub>
                    </m:sSub>
                    <m:r>
                      <a:rPr lang="en-US" i="1">
                        <a:latin typeface="Cambria Math" panose="02040503050406030204" pitchFamily="18" charset="0"/>
                        <a:ea typeface="Cambria Math"/>
                      </a:rPr>
                      <m:t>)</m:t>
                    </m:r>
                    <m:r>
                      <a:rPr lang="en-US" i="1">
                        <a:latin typeface="Cambria Math" charset="0"/>
                      </a:rPr>
                      <m:t>−</m:t>
                    </m:r>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0</m:t>
                        </m:r>
                      </m:sub>
                    </m:sSub>
                    <m:r>
                      <a:rPr lang="en-US" i="1">
                        <a:latin typeface="Cambria Math" panose="02040503050406030204" pitchFamily="18" charset="0"/>
                        <a:ea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r>
                      <a:rPr lang="en-US" i="1">
                        <a:latin typeface="Cambria Math" panose="02040503050406030204" pitchFamily="18" charset="0"/>
                        <a:ea typeface="Cambria Math"/>
                      </a:rPr>
                      <m:t>)</m:t>
                    </m:r>
                  </m:oMath>
                </a14:m>
                <a:r>
                  <a:rPr lang="en-US" dirty="0"/>
                  <a:t>] =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2</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r>
                      <a:rPr lang="en-US" i="1">
                        <a:latin typeface="Cambria Math" panose="02040503050406030204" pitchFamily="18" charset="0"/>
                        <a:ea typeface="Cambria Math"/>
                      </a:rPr>
                      <m:t>)</m:t>
                    </m:r>
                  </m:oMath>
                </a14:m>
                <a:endParaRPr lang="en-US" dirty="0"/>
              </a:p>
              <a:p>
                <a:pPr algn="ct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2</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e>
                      </m:d>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cs typeface="Cambria Math"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,16</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2</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e>
                      </m:d>
                    </m:oMath>
                  </m:oMathPara>
                </a14:m>
                <a:endParaRPr lang="en-US" dirty="0"/>
              </a:p>
            </p:txBody>
          </p:sp>
        </mc:Choice>
        <mc:Fallback xmlns="">
          <p:sp>
            <p:nvSpPr>
              <p:cNvPr id="8" name="Rectangle 7">
                <a:extLst>
                  <a:ext uri="{FF2B5EF4-FFF2-40B4-BE49-F238E27FC236}">
                    <a16:creationId xmlns:a16="http://schemas.microsoft.com/office/drawing/2014/main" id="{788878A1-F706-9B47-9475-3741E457639C}"/>
                  </a:ext>
                </a:extLst>
              </p:cNvPr>
              <p:cNvSpPr>
                <a:spLocks noRot="1" noChangeAspect="1" noMove="1" noResize="1" noEditPoints="1" noAdjustHandles="1" noChangeArrowheads="1" noChangeShapeType="1" noTextEdit="1"/>
              </p:cNvSpPr>
              <p:nvPr/>
            </p:nvSpPr>
            <p:spPr>
              <a:xfrm>
                <a:off x="1447800" y="2152319"/>
                <a:ext cx="9296400" cy="1914307"/>
              </a:xfrm>
              <a:prstGeom prst="rect">
                <a:avLst/>
              </a:prstGeom>
              <a:blipFill>
                <a:blip r:embed="rId6"/>
                <a:stretch>
                  <a:fillRect l="-682" t="-131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9B51DAF-7C44-7442-9602-4B198F757643}"/>
              </a:ext>
            </a:extLst>
          </p:cNvPr>
          <p:cNvSpPr txBox="1"/>
          <p:nvPr/>
        </p:nvSpPr>
        <p:spPr>
          <a:xfrm>
            <a:off x="10776284" y="4751669"/>
            <a:ext cx="609600" cy="830997"/>
          </a:xfrm>
          <a:prstGeom prst="rect">
            <a:avLst/>
          </a:prstGeom>
          <a:noFill/>
        </p:spPr>
        <p:txBody>
          <a:bodyPr wrap="square" rtlCol="0">
            <a:spAutoFit/>
          </a:bodyPr>
          <a:lstStyle/>
          <a:p>
            <a:r>
              <a:rPr lang="en-US" sz="4800" dirty="0"/>
              <a:t>?</a:t>
            </a:r>
            <a:endParaRPr lang="en-US" dirty="0"/>
          </a:p>
        </p:txBody>
      </p:sp>
    </p:spTree>
    <p:extLst>
      <p:ext uri="{BB962C8B-B14F-4D97-AF65-F5344CB8AC3E}">
        <p14:creationId xmlns:p14="http://schemas.microsoft.com/office/powerpoint/2010/main" val="211321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3" grpId="0" animBg="1"/>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Confidence Interval for a Difference in Parameters</a:t>
            </a:r>
          </a:p>
        </p:txBody>
      </p:sp>
      <p:sp>
        <p:nvSpPr>
          <p:cNvPr id="12" name="Content Placeholder 2"/>
          <p:cNvSpPr>
            <a:spLocks noGrp="1"/>
          </p:cNvSpPr>
          <p:nvPr>
            <p:ph idx="1"/>
          </p:nvPr>
        </p:nvSpPr>
        <p:spPr>
          <a:xfrm>
            <a:off x="457200" y="1433673"/>
            <a:ext cx="11125200" cy="395127"/>
          </a:xfrm>
        </p:spPr>
        <p:txBody>
          <a:bodyPr/>
          <a:lstStyle/>
          <a:p>
            <a:r>
              <a:rPr lang="en-US" sz="1400" dirty="0"/>
              <a:t>Find a 95% confidence interval for the difference in the intercept between non-echolocating birds and echolocating bats.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1EFB1F1-C5E7-C24A-A3DC-5288C71CE574}"/>
                  </a:ext>
                </a:extLst>
              </p:cNvPr>
              <p:cNvSpPr/>
              <p:nvPr/>
            </p:nvSpPr>
            <p:spPr>
              <a:xfrm>
                <a:off x="190500" y="2819400"/>
                <a:ext cx="11811000" cy="1077218"/>
              </a:xfrm>
              <a:prstGeom prst="rect">
                <a:avLst/>
              </a:prstGeom>
            </p:spPr>
            <p:txBody>
              <a:bodyPr wrap="square">
                <a:spAutoFit/>
              </a:bodyPr>
              <a:lstStyle/>
              <a:p>
                <a:r>
                  <a:rPr lang="en-US" sz="1600" dirty="0"/>
                  <a:t>To do this, we must first find the SE:</a:t>
                </a:r>
              </a:p>
              <a:p>
                <a:pPr indent="0" algn="ctr">
                  <a:buNone/>
                </a:pPr>
                <a14:m>
                  <m:oMathPara xmlns:m="http://schemas.openxmlformats.org/officeDocument/2006/math">
                    <m:oMathParaPr>
                      <m:jc m:val="left"/>
                    </m:oMathParaPr>
                    <m:oMath xmlns:m="http://schemas.openxmlformats.org/officeDocument/2006/math">
                      <m:r>
                        <a:rPr lang="en-US" sz="1600" i="1">
                          <a:latin typeface="Cambria Math"/>
                        </a:rPr>
                        <m:t>𝑉𝑎𝑟</m:t>
                      </m:r>
                      <m:r>
                        <a:rPr lang="en-US" sz="1600" i="1">
                          <a:latin typeface="Cambria Math"/>
                        </a:rPr>
                        <m:t> </m:t>
                      </m:r>
                      <m:d>
                        <m:dPr>
                          <m:ctrlPr>
                            <a:rPr lang="en-US" sz="1600" i="1">
                              <a:latin typeface="Cambria Math" panose="02040503050406030204" pitchFamily="18" charset="0"/>
                            </a:rPr>
                          </m:ctrlPr>
                        </m:dPr>
                        <m:e>
                          <m:r>
                            <a:rPr lang="en-US" sz="1600" i="1">
                              <a:latin typeface="Cambria Math" charset="0"/>
                            </a:rPr>
                            <m:t>𝑎𝑋</m:t>
                          </m:r>
                          <m:r>
                            <a:rPr lang="en-US" sz="1600" i="1">
                              <a:latin typeface="Cambria Math" charset="0"/>
                            </a:rPr>
                            <m:t>+</m:t>
                          </m:r>
                          <m:r>
                            <a:rPr lang="en-US" sz="1600" i="1">
                              <a:latin typeface="Cambria Math" charset="0"/>
                            </a:rPr>
                            <m:t>𝑏𝑌</m:t>
                          </m:r>
                        </m:e>
                      </m:d>
                      <m:r>
                        <a:rPr lang="en-US" sz="1600" i="1">
                          <a:latin typeface="Cambria Math"/>
                        </a:rPr>
                        <m:t>=</m:t>
                      </m:r>
                      <m:r>
                        <a:rPr lang="en-US" sz="1600" i="1">
                          <a:latin typeface="Cambria Math" charset="0"/>
                        </a:rPr>
                        <m:t>𝑎</m:t>
                      </m:r>
                      <m:r>
                        <a:rPr lang="en-US" sz="1600" i="1" baseline="30000">
                          <a:latin typeface="Cambria Math" charset="0"/>
                        </a:rPr>
                        <m:t>2</m:t>
                      </m:r>
                      <m:r>
                        <a:rPr lang="en-US" sz="1600" i="1">
                          <a:latin typeface="Cambria Math"/>
                        </a:rPr>
                        <m:t>𝑉𝑎𝑟</m:t>
                      </m:r>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a:rPr>
                        <m:t>+</m:t>
                      </m:r>
                      <m:r>
                        <a:rPr lang="en-US" sz="1600" i="1">
                          <a:latin typeface="Cambria Math" charset="0"/>
                        </a:rPr>
                        <m:t>𝑏</m:t>
                      </m:r>
                      <m:r>
                        <a:rPr lang="en-US" sz="1600" i="1" baseline="30000">
                          <a:latin typeface="Cambria Math" charset="0"/>
                        </a:rPr>
                        <m:t>2</m:t>
                      </m:r>
                      <m:r>
                        <a:rPr lang="en-US" sz="1600" i="1">
                          <a:latin typeface="Cambria Math"/>
                        </a:rPr>
                        <m:t>𝑉𝑎𝑟</m:t>
                      </m:r>
                      <m:d>
                        <m:dPr>
                          <m:ctrlPr>
                            <a:rPr lang="en-US" sz="1600" i="1">
                              <a:latin typeface="Cambria Math" panose="02040503050406030204" pitchFamily="18" charset="0"/>
                            </a:rPr>
                          </m:ctrlPr>
                        </m:dPr>
                        <m:e>
                          <m:r>
                            <a:rPr lang="en-US" sz="1600" i="1">
                              <a:latin typeface="Cambria Math" charset="0"/>
                            </a:rPr>
                            <m:t>𝑌</m:t>
                          </m:r>
                        </m:e>
                      </m:d>
                      <m:r>
                        <a:rPr lang="en-US" sz="1600" i="1">
                          <a:latin typeface="Cambria Math" charset="0"/>
                          <a:ea typeface="Cambria Math"/>
                        </a:rPr>
                        <m:t>+</m:t>
                      </m:r>
                      <m:r>
                        <a:rPr lang="en-US" sz="1600" i="1">
                          <a:latin typeface="Cambria Math"/>
                        </a:rPr>
                        <m:t>2</m:t>
                      </m:r>
                      <m:r>
                        <a:rPr lang="en-US" sz="1600" i="1">
                          <a:latin typeface="Cambria Math" charset="0"/>
                        </a:rPr>
                        <m:t>𝑎𝑏</m:t>
                      </m:r>
                      <m:r>
                        <a:rPr lang="en-US" sz="1600" i="1">
                          <a:latin typeface="Cambria Math"/>
                        </a:rPr>
                        <m:t>𝐶𝑜𝑣</m:t>
                      </m:r>
                      <m:r>
                        <a:rPr lang="en-US" sz="1600" i="1">
                          <a:latin typeface="Cambria Math"/>
                        </a:rPr>
                        <m:t>(</m:t>
                      </m:r>
                      <m:r>
                        <a:rPr lang="en-US" sz="1600" i="1">
                          <a:latin typeface="Cambria Math" charset="0"/>
                        </a:rPr>
                        <m:t>𝑋</m:t>
                      </m:r>
                      <m:r>
                        <a:rPr lang="en-US" sz="1600" i="1">
                          <a:latin typeface="Cambria Math"/>
                        </a:rPr>
                        <m:t>,</m:t>
                      </m:r>
                      <m:r>
                        <a:rPr lang="en-US" sz="1600" i="1">
                          <a:latin typeface="Cambria Math" charset="0"/>
                        </a:rPr>
                        <m:t>𝑌</m:t>
                      </m:r>
                      <m:r>
                        <a:rPr lang="en-US" sz="1600" i="1">
                          <a:latin typeface="Cambria Math"/>
                        </a:rPr>
                        <m:t>)</m:t>
                      </m:r>
                    </m:oMath>
                  </m:oMathPara>
                </a14:m>
                <a:endParaRPr lang="en-US" sz="1600" dirty="0"/>
              </a:p>
              <a:p>
                <a:r>
                  <a:rPr lang="en-US" sz="1600" dirty="0"/>
                  <a:t>Where X and Y are random variables (not necessarily independent) and the Cov(X,Y) is simply a measure of how X and Y move together linearly.</a:t>
                </a:r>
              </a:p>
            </p:txBody>
          </p:sp>
        </mc:Choice>
        <mc:Fallback xmlns="">
          <p:sp>
            <p:nvSpPr>
              <p:cNvPr id="6" name="Rectangle 5">
                <a:extLst>
                  <a:ext uri="{FF2B5EF4-FFF2-40B4-BE49-F238E27FC236}">
                    <a16:creationId xmlns:a16="http://schemas.microsoft.com/office/drawing/2014/main" id="{E1EFB1F1-C5E7-C24A-A3DC-5288C71CE574}"/>
                  </a:ext>
                </a:extLst>
              </p:cNvPr>
              <p:cNvSpPr>
                <a:spLocks noRot="1" noChangeAspect="1" noMove="1" noResize="1" noEditPoints="1" noAdjustHandles="1" noChangeArrowheads="1" noChangeShapeType="1" noTextEdit="1"/>
              </p:cNvSpPr>
              <p:nvPr/>
            </p:nvSpPr>
            <p:spPr>
              <a:xfrm>
                <a:off x="190500" y="2819400"/>
                <a:ext cx="11811000" cy="1077218"/>
              </a:xfrm>
              <a:prstGeom prst="rect">
                <a:avLst/>
              </a:prstGeom>
              <a:blipFill>
                <a:blip r:embed="rId3"/>
                <a:stretch>
                  <a:fillRect l="-215" t="-2353"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F6C8E56-BF0F-BE44-A3E5-249DBC908F1E}"/>
                  </a:ext>
                </a:extLst>
              </p:cNvPr>
              <p:cNvSpPr/>
              <p:nvPr/>
            </p:nvSpPr>
            <p:spPr>
              <a:xfrm>
                <a:off x="3581161" y="1739191"/>
                <a:ext cx="4901342" cy="384336"/>
              </a:xfrm>
              <a:prstGeom prst="rect">
                <a:avLst/>
              </a:prstGeom>
            </p:spPr>
            <p:txBody>
              <a:bodyPr wrap="none">
                <a:spAutoFit/>
              </a:bodyPr>
              <a:lstStyle/>
              <a:p>
                <a:pPr indent="342900" algn="ct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𝑙𝑒𝑛𝑒𝑟𝑔𝑦</m:t>
                        </m:r>
                      </m:e>
                    </m:acc>
                    <m:r>
                      <a:rPr lang="en-US" i="1">
                        <a:latin typeface="Cambria Math"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ea typeface="Cambria Math"/>
                          </a:rPr>
                          <m:t>1</m:t>
                        </m:r>
                      </m:sub>
                    </m:sSub>
                    <m:r>
                      <a:rPr lang="en-US" i="1">
                        <a:latin typeface="Cambria Math" charset="0"/>
                      </a:rPr>
                      <m:t>𝑙𝑚𝑎𝑠𝑠</m:t>
                    </m:r>
                  </m:oMath>
                </a14:m>
                <a:r>
                  <a:rPr lang="en-US" dirty="0"/>
                  <a:t> </a:t>
                </a: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ea typeface="Cambria Math"/>
                          </a:rPr>
                          <m:t>2</m:t>
                        </m:r>
                      </m:sub>
                    </m:sSub>
                    <m:r>
                      <a:rPr lang="en-US" i="1">
                        <a:latin typeface="Cambria Math" charset="0"/>
                        <a:ea typeface="Cambria Math"/>
                      </a:rPr>
                      <m:t>𝑏𝑖𝑟𝑑</m:t>
                    </m:r>
                  </m:oMath>
                </a14:m>
                <a:r>
                  <a:rPr lang="en-US" dirty="0"/>
                  <a:t> </a:t>
                </a: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charset="0"/>
                            <a:ea typeface="Cambria Math"/>
                          </a:rPr>
                          <m:t>3</m:t>
                        </m:r>
                      </m:sub>
                    </m:sSub>
                    <m:r>
                      <a:rPr lang="en-US" i="1">
                        <a:latin typeface="Cambria Math" charset="0"/>
                        <a:ea typeface="Cambria Math"/>
                      </a:rPr>
                      <m:t>𝑒𝑏𝑎𝑡</m:t>
                    </m:r>
                  </m:oMath>
                </a14:m>
                <a:endParaRPr lang="en-US" dirty="0"/>
              </a:p>
            </p:txBody>
          </p:sp>
        </mc:Choice>
        <mc:Fallback xmlns="">
          <p:sp>
            <p:nvSpPr>
              <p:cNvPr id="14" name="Rectangle 13">
                <a:extLst>
                  <a:ext uri="{FF2B5EF4-FFF2-40B4-BE49-F238E27FC236}">
                    <a16:creationId xmlns:a16="http://schemas.microsoft.com/office/drawing/2014/main" id="{0F6C8E56-BF0F-BE44-A3E5-249DBC908F1E}"/>
                  </a:ext>
                </a:extLst>
              </p:cNvPr>
              <p:cNvSpPr>
                <a:spLocks noRot="1" noChangeAspect="1" noMove="1" noResize="1" noEditPoints="1" noAdjustHandles="1" noChangeArrowheads="1" noChangeShapeType="1" noTextEdit="1"/>
              </p:cNvSpPr>
              <p:nvPr/>
            </p:nvSpPr>
            <p:spPr>
              <a:xfrm>
                <a:off x="3581161" y="1739191"/>
                <a:ext cx="4901342" cy="384336"/>
              </a:xfrm>
              <a:prstGeom prst="rect">
                <a:avLst/>
              </a:prstGeom>
              <a:blipFill>
                <a:blip r:embed="rId4"/>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8878A1-F706-9B47-9475-3741E457639C}"/>
                  </a:ext>
                </a:extLst>
              </p:cNvPr>
              <p:cNvSpPr/>
              <p:nvPr/>
            </p:nvSpPr>
            <p:spPr>
              <a:xfrm>
                <a:off x="1447800" y="2152319"/>
                <a:ext cx="9296400" cy="51430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2</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e>
                      </m:d>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cs typeface="Cambria Math"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,16</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2</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e>
                      </m:d>
                    </m:oMath>
                  </m:oMathPara>
                </a14:m>
                <a:endParaRPr lang="en-US" dirty="0"/>
              </a:p>
            </p:txBody>
          </p:sp>
        </mc:Choice>
        <mc:Fallback xmlns="">
          <p:sp>
            <p:nvSpPr>
              <p:cNvPr id="8" name="Rectangle 7">
                <a:extLst>
                  <a:ext uri="{FF2B5EF4-FFF2-40B4-BE49-F238E27FC236}">
                    <a16:creationId xmlns:a16="http://schemas.microsoft.com/office/drawing/2014/main" id="{788878A1-F706-9B47-9475-3741E457639C}"/>
                  </a:ext>
                </a:extLst>
              </p:cNvPr>
              <p:cNvSpPr>
                <a:spLocks noRot="1" noChangeAspect="1" noMove="1" noResize="1" noEditPoints="1" noAdjustHandles="1" noChangeArrowheads="1" noChangeShapeType="1" noTextEdit="1"/>
              </p:cNvSpPr>
              <p:nvPr/>
            </p:nvSpPr>
            <p:spPr>
              <a:xfrm>
                <a:off x="1447800" y="2152319"/>
                <a:ext cx="9296400" cy="514308"/>
              </a:xfrm>
              <a:prstGeom prst="rect">
                <a:avLst/>
              </a:prstGeom>
              <a:blipFill>
                <a:blip r:embed="rId5"/>
                <a:stretch>
                  <a:fillRect t="-2439"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B426A9B-46C8-6D4C-A3D8-D540B350E0B9}"/>
                  </a:ext>
                </a:extLst>
              </p:cNvPr>
              <p:cNvSpPr/>
              <p:nvPr/>
            </p:nvSpPr>
            <p:spPr>
              <a:xfrm>
                <a:off x="190500" y="4049391"/>
                <a:ext cx="11696700" cy="1090491"/>
              </a:xfrm>
              <a:prstGeom prst="rect">
                <a:avLst/>
              </a:prstGeom>
            </p:spPr>
            <p:txBody>
              <a:bodyPr wrap="square">
                <a:spAutoFit/>
              </a:bodyPr>
              <a:lstStyle/>
              <a:p>
                <a:r>
                  <a:rPr lang="en-US" sz="1600" dirty="0"/>
                  <a:t>In a regression equation, the </a:t>
                </a:r>
                <a14:m>
                  <m:oMath xmlns:m="http://schemas.openxmlformats.org/officeDocument/2006/math">
                    <m:acc>
                      <m:accPr>
                        <m:chr m:val="̂"/>
                        <m:ctrlPr>
                          <a:rPr lang="en-US" sz="1600" i="1">
                            <a:latin typeface="Cambria Math" panose="02040503050406030204" pitchFamily="18" charset="0"/>
                            <a:ea typeface="Cambria Math"/>
                          </a:rPr>
                        </m:ctrlPr>
                      </m:accPr>
                      <m:e>
                        <m:r>
                          <a:rPr lang="en-US" sz="1600" i="1">
                            <a:latin typeface="Cambria Math"/>
                            <a:ea typeface="Cambria Math"/>
                          </a:rPr>
                          <m:t>𝛽</m:t>
                        </m:r>
                      </m:e>
                    </m:acc>
                    <m:r>
                      <a:rPr lang="en-US" sz="1600" i="1">
                        <a:latin typeface="Cambria Math" charset="0"/>
                        <a:ea typeface="Cambria Math"/>
                      </a:rPr>
                      <m:t>𝑠</m:t>
                    </m:r>
                  </m:oMath>
                </a14:m>
                <a:r>
                  <a:rPr lang="en-US" sz="1600" dirty="0"/>
                  <a:t> are the random variables and the “explanatory variables” are actually constant. This is because we know the values of the EVs and have to estimate the values of the </a:t>
                </a:r>
                <a14:m>
                  <m:oMath xmlns:m="http://schemas.openxmlformats.org/officeDocument/2006/math">
                    <m:r>
                      <a:rPr lang="en-US" sz="1600" i="1">
                        <a:latin typeface="Cambria Math"/>
                        <a:ea typeface="Cambria Math"/>
                      </a:rPr>
                      <m:t>𝛽</m:t>
                    </m:r>
                    <m:r>
                      <a:rPr lang="en-US" sz="1600" i="1">
                        <a:latin typeface="Cambria Math" charset="0"/>
                        <a:ea typeface="Cambria Math"/>
                      </a:rPr>
                      <m:t>𝑠</m:t>
                    </m:r>
                    <m:r>
                      <a:rPr lang="en-US" sz="1600" i="1">
                        <a:latin typeface="Cambria Math" charset="0"/>
                        <a:ea typeface="Cambria Math"/>
                      </a:rPr>
                      <m:t>. </m:t>
                    </m:r>
                  </m:oMath>
                </a14:m>
                <a:endParaRPr lang="en-US" sz="1600" dirty="0">
                  <a:ea typeface="Cambria Math"/>
                </a:endParaRPr>
              </a:p>
              <a:p>
                <a:endParaRPr lang="en-US" sz="1600" dirty="0">
                  <a:ea typeface="Cambria Math"/>
                </a:endParaRPr>
              </a:p>
              <a:p>
                <a:r>
                  <a:rPr lang="en-US" sz="1600" dirty="0"/>
                  <a:t>To find the variance of the difference in estimated intercepts between the birds and the echolating bats:</a:t>
                </a:r>
              </a:p>
            </p:txBody>
          </p:sp>
        </mc:Choice>
        <mc:Fallback xmlns="">
          <p:sp>
            <p:nvSpPr>
              <p:cNvPr id="7" name="Rectangle 6">
                <a:extLst>
                  <a:ext uri="{FF2B5EF4-FFF2-40B4-BE49-F238E27FC236}">
                    <a16:creationId xmlns:a16="http://schemas.microsoft.com/office/drawing/2014/main" id="{AB426A9B-46C8-6D4C-A3D8-D540B350E0B9}"/>
                  </a:ext>
                </a:extLst>
              </p:cNvPr>
              <p:cNvSpPr>
                <a:spLocks noRot="1" noChangeAspect="1" noMove="1" noResize="1" noEditPoints="1" noAdjustHandles="1" noChangeArrowheads="1" noChangeShapeType="1" noTextEdit="1"/>
              </p:cNvSpPr>
              <p:nvPr/>
            </p:nvSpPr>
            <p:spPr>
              <a:xfrm>
                <a:off x="190500" y="4049391"/>
                <a:ext cx="11696700" cy="1090491"/>
              </a:xfrm>
              <a:prstGeom prst="rect">
                <a:avLst/>
              </a:prstGeom>
              <a:blipFill>
                <a:blip r:embed="rId6"/>
                <a:stretch>
                  <a:fillRect l="-217" r="-217"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4C0CF6-63E5-8E42-9B4F-909E08FE52CC}"/>
                  </a:ext>
                </a:extLst>
              </p:cNvPr>
              <p:cNvSpPr txBox="1"/>
              <p:nvPr/>
            </p:nvSpPr>
            <p:spPr>
              <a:xfrm>
                <a:off x="1888951" y="5216546"/>
                <a:ext cx="1311449" cy="336695"/>
              </a:xfrm>
              <a:prstGeom prst="rect">
                <a:avLst/>
              </a:prstGeom>
              <a:noFill/>
            </p:spPr>
            <p:txBody>
              <a:bodyPr wrap="none" rtlCol="0">
                <a:noAutofit/>
              </a:bodyPr>
              <a:lstStyle/>
              <a:p>
                <a:pPr/>
                <a14:m>
                  <m:oMathPara xmlns:m="http://schemas.openxmlformats.org/officeDocument/2006/math">
                    <m:oMathParaPr>
                      <m:jc m:val="left"/>
                    </m:oMathParaPr>
                    <m:oMath xmlns:m="http://schemas.openxmlformats.org/officeDocument/2006/math">
                      <m:r>
                        <a:rPr lang="en-US" sz="1400" i="1">
                          <a:latin typeface="Cambria Math"/>
                        </a:rPr>
                        <m:t>𝑉𝑎𝑟</m:t>
                      </m:r>
                      <m:r>
                        <a:rPr lang="en-US" sz="1400" i="1">
                          <a:latin typeface="Cambria Math"/>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charset="0"/>
                                      <a:ea typeface="Cambria Math" charset="0"/>
                                      <a:cs typeface="Cambria Math" charset="0"/>
                                    </a:rPr>
                                    <m:t>𝛽</m:t>
                                  </m:r>
                                </m:e>
                              </m:acc>
                            </m:e>
                            <m:sub>
                              <m:r>
                                <a:rPr lang="en-US" sz="1400" i="1">
                                  <a:latin typeface="Cambria Math" charset="0"/>
                                  <a:ea typeface="Cambria Math"/>
                                </a:rPr>
                                <m:t>2</m:t>
                              </m:r>
                            </m:sub>
                          </m:sSub>
                          <m:r>
                            <a:rPr lang="en-US" sz="1400" i="1">
                              <a:latin typeface="Cambria Math"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charset="0"/>
                                      <a:ea typeface="Cambria Math" charset="0"/>
                                      <a:cs typeface="Cambria Math" charset="0"/>
                                    </a:rPr>
                                    <m:t>𝛽</m:t>
                                  </m:r>
                                </m:e>
                              </m:acc>
                            </m:e>
                            <m:sub>
                              <m:r>
                                <a:rPr lang="en-US" sz="1400" i="1">
                                  <a:latin typeface="Cambria Math" charset="0"/>
                                  <a:ea typeface="Cambria Math" charset="0"/>
                                  <a:cs typeface="Cambria Math" charset="0"/>
                                </a:rPr>
                                <m:t>3</m:t>
                              </m:r>
                            </m:sub>
                          </m:sSub>
                        </m:e>
                      </m:d>
                    </m:oMath>
                  </m:oMathPara>
                </a14:m>
                <a:endParaRPr lang="en-US" sz="1400" dirty="0"/>
              </a:p>
            </p:txBody>
          </p:sp>
        </mc:Choice>
        <mc:Fallback xmlns="">
          <p:sp>
            <p:nvSpPr>
              <p:cNvPr id="15" name="TextBox 14">
                <a:extLst>
                  <a:ext uri="{FF2B5EF4-FFF2-40B4-BE49-F238E27FC236}">
                    <a16:creationId xmlns:a16="http://schemas.microsoft.com/office/drawing/2014/main" id="{724C0CF6-63E5-8E42-9B4F-909E08FE52CC}"/>
                  </a:ext>
                </a:extLst>
              </p:cNvPr>
              <p:cNvSpPr txBox="1">
                <a:spLocks noRot="1" noChangeAspect="1" noMove="1" noResize="1" noEditPoints="1" noAdjustHandles="1" noChangeArrowheads="1" noChangeShapeType="1" noTextEdit="1"/>
              </p:cNvSpPr>
              <p:nvPr/>
            </p:nvSpPr>
            <p:spPr>
              <a:xfrm>
                <a:off x="1888951" y="5216546"/>
                <a:ext cx="1311449" cy="336695"/>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2C56C2-A641-C847-A286-CA435B2ECEF4}"/>
                  </a:ext>
                </a:extLst>
              </p:cNvPr>
              <p:cNvSpPr txBox="1"/>
              <p:nvPr/>
            </p:nvSpPr>
            <p:spPr>
              <a:xfrm>
                <a:off x="3200400" y="5181600"/>
                <a:ext cx="6204519" cy="720838"/>
              </a:xfrm>
              <a:prstGeom prst="rect">
                <a:avLst/>
              </a:prstGeom>
              <a:noFill/>
            </p:spPr>
            <p:txBody>
              <a:bodyPr wrap="none" rtlCol="0">
                <a:noAutofit/>
              </a:bodyPr>
              <a:lstStyle/>
              <a:p>
                <a:r>
                  <a:rPr lang="en-US" dirty="0"/>
                  <a:t>= (1)</a:t>
                </a:r>
                <a14:m>
                  <m:oMath xmlns:m="http://schemas.openxmlformats.org/officeDocument/2006/math">
                    <m:r>
                      <a:rPr lang="en-US" baseline="30000">
                        <a:latin typeface="Cambria Math" charset="0"/>
                      </a:rPr>
                      <m:t>2</m:t>
                    </m:r>
                    <m:r>
                      <a:rPr lang="en-US" i="1">
                        <a:latin typeface="Cambria Math"/>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e>
                    </m:d>
                    <m:r>
                      <a:rPr lang="en-US" i="1">
                        <a:latin typeface="Cambria Math" charset="0"/>
                      </a:rPr>
                      <m:t>+</m:t>
                    </m:r>
                    <m:d>
                      <m:dPr>
                        <m:ctrlPr>
                          <a:rPr lang="en-US" i="1">
                            <a:latin typeface="Cambria Math" panose="02040503050406030204" pitchFamily="18" charset="0"/>
                          </a:rPr>
                        </m:ctrlPr>
                      </m:dPr>
                      <m:e>
                        <m:r>
                          <a:rPr lang="en-US" i="1">
                            <a:latin typeface="Cambria Math" charset="0"/>
                          </a:rPr>
                          <m:t>−1</m:t>
                        </m:r>
                      </m:e>
                    </m:d>
                    <m:r>
                      <a:rPr lang="en-US" i="1" baseline="30000">
                        <a:latin typeface="Cambria Math" charset="0"/>
                      </a:rPr>
                      <m:t>2</m:t>
                    </m:r>
                    <m:r>
                      <a:rPr lang="en-US" i="1">
                        <a:latin typeface="Cambria Math"/>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3</m:t>
                            </m:r>
                          </m:sub>
                        </m:sSub>
                      </m:e>
                    </m:d>
                    <m:r>
                      <a:rPr lang="en-US" i="1">
                        <a:latin typeface="Cambria Math" charset="0"/>
                        <a:ea typeface="Cambria Math"/>
                      </a:rPr>
                      <m:t>+</m:t>
                    </m:r>
                    <m:r>
                      <a:rPr lang="en-US" i="1">
                        <a:latin typeface="Cambria Math"/>
                      </a:rPr>
                      <m:t>2</m:t>
                    </m:r>
                    <m:r>
                      <a:rPr lang="en-US" i="1">
                        <a:latin typeface="Cambria Math" charset="0"/>
                      </a:rPr>
                      <m:t>∗</m:t>
                    </m:r>
                    <m:d>
                      <m:dPr>
                        <m:ctrlPr>
                          <a:rPr lang="en-US" i="1">
                            <a:latin typeface="Cambria Math" panose="02040503050406030204" pitchFamily="18" charset="0"/>
                          </a:rPr>
                        </m:ctrlPr>
                      </m:dPr>
                      <m:e>
                        <m:r>
                          <a:rPr lang="en-US" i="1">
                            <a:latin typeface="Cambria Math" charset="0"/>
                          </a:rPr>
                          <m:t>1</m:t>
                        </m:r>
                      </m:e>
                    </m:d>
                    <m:r>
                      <a:rPr lang="en-US" i="1">
                        <a:latin typeface="Cambria Math" charset="0"/>
                      </a:rPr>
                      <m:t>∗</m:t>
                    </m:r>
                    <m:d>
                      <m:dPr>
                        <m:ctrlPr>
                          <a:rPr lang="en-US" i="1">
                            <a:latin typeface="Cambria Math" panose="02040503050406030204" pitchFamily="18" charset="0"/>
                          </a:rPr>
                        </m:ctrlPr>
                      </m:dPr>
                      <m:e>
                        <m:r>
                          <a:rPr lang="en-US" i="1">
                            <a:latin typeface="Cambria Math" charset="0"/>
                          </a:rPr>
                          <m:t>−1</m:t>
                        </m:r>
                      </m:e>
                    </m:d>
                    <m:r>
                      <a:rPr lang="en-US" i="1">
                        <a:latin typeface="Cambria Math" charset="0"/>
                      </a:rPr>
                      <m:t>∗</m:t>
                    </m:r>
                    <m:r>
                      <a:rPr lang="en-US" i="1">
                        <a:latin typeface="Cambria Math"/>
                      </a:rPr>
                      <m:t>𝐶𝑜𝑣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3</m:t>
                            </m:r>
                          </m:sub>
                        </m:sSub>
                      </m:e>
                    </m:d>
                  </m:oMath>
                </a14:m>
                <a:endParaRPr lang="en-US" dirty="0"/>
              </a:p>
              <a:p>
                <a:r>
                  <a:rPr lang="en-US" dirty="0"/>
                  <a:t>= </a:t>
                </a:r>
                <a14:m>
                  <m:oMath xmlns:m="http://schemas.openxmlformats.org/officeDocument/2006/math">
                    <m:r>
                      <a:rPr lang="en-US" i="1">
                        <a:latin typeface="Cambria Math"/>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e>
                    </m:d>
                    <m:r>
                      <a:rPr lang="en-US" i="1">
                        <a:latin typeface="Cambria Math" charset="0"/>
                      </a:rPr>
                      <m:t>+</m:t>
                    </m:r>
                    <m:r>
                      <a:rPr lang="en-US" i="1">
                        <a:latin typeface="Cambria Math"/>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3</m:t>
                            </m:r>
                          </m:sub>
                        </m:sSub>
                      </m:e>
                    </m:d>
                    <m:r>
                      <a:rPr lang="en-US" i="1">
                        <a:latin typeface="Cambria Math" charset="0"/>
                        <a:ea typeface="Cambria Math"/>
                      </a:rPr>
                      <m:t>−2∗</m:t>
                    </m:r>
                    <m:r>
                      <a:rPr lang="en-US" i="1">
                        <a:latin typeface="Cambria Math"/>
                      </a:rPr>
                      <m:t>𝐶𝑜𝑣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3</m:t>
                            </m:r>
                          </m:sub>
                        </m:sSub>
                      </m:e>
                    </m:d>
                  </m:oMath>
                </a14:m>
                <a:endParaRPr lang="en-US" sz="1400" dirty="0"/>
              </a:p>
            </p:txBody>
          </p:sp>
        </mc:Choice>
        <mc:Fallback xmlns="">
          <p:sp>
            <p:nvSpPr>
              <p:cNvPr id="16" name="TextBox 15">
                <a:extLst>
                  <a:ext uri="{FF2B5EF4-FFF2-40B4-BE49-F238E27FC236}">
                    <a16:creationId xmlns:a16="http://schemas.microsoft.com/office/drawing/2014/main" id="{992C56C2-A641-C847-A286-CA435B2ECEF4}"/>
                  </a:ext>
                </a:extLst>
              </p:cNvPr>
              <p:cNvSpPr txBox="1">
                <a:spLocks noRot="1" noChangeAspect="1" noMove="1" noResize="1" noEditPoints="1" noAdjustHandles="1" noChangeArrowheads="1" noChangeShapeType="1" noTextEdit="1"/>
              </p:cNvSpPr>
              <p:nvPr/>
            </p:nvSpPr>
            <p:spPr>
              <a:xfrm>
                <a:off x="3200400" y="5181600"/>
                <a:ext cx="6204519" cy="720838"/>
              </a:xfrm>
              <a:prstGeom prst="rect">
                <a:avLst/>
              </a:prstGeom>
              <a:blipFill>
                <a:blip r:embed="rId8"/>
                <a:stretch>
                  <a:fillRect l="-818" t="-1754"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D3C744C-B37A-2742-BF4A-A00158339378}"/>
                  </a:ext>
                </a:extLst>
              </p:cNvPr>
              <p:cNvSpPr/>
              <p:nvPr/>
            </p:nvSpPr>
            <p:spPr>
              <a:xfrm>
                <a:off x="4324438" y="5918480"/>
                <a:ext cx="3428824" cy="656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2</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e>
                      </m:d>
                      <m:r>
                        <a:rPr lang="en-US" b="0" i="1" smtClean="0">
                          <a:latin typeface="Cambria Math" panose="02040503050406030204" pitchFamily="18" charset="0"/>
                          <a:ea typeface="Cambria Math" charset="0"/>
                          <a:cs typeface="Cambria Math" charset="0"/>
                        </a:rPr>
                        <m:t>=</m:t>
                      </m:r>
                      <m:rad>
                        <m:radPr>
                          <m:degHide m:val="on"/>
                          <m:ctrlPr>
                            <a:rPr lang="en-US" b="0" i="1" smtClean="0">
                              <a:latin typeface="Cambria Math" panose="02040503050406030204" pitchFamily="18" charset="0"/>
                              <a:ea typeface="Cambria Math" charset="0"/>
                            </a:rPr>
                          </m:ctrlPr>
                        </m:radPr>
                        <m:deg/>
                        <m:e>
                          <m:r>
                            <a:rPr lang="en-US" i="1">
                              <a:latin typeface="Cambria Math" panose="02040503050406030204" pitchFamily="18" charset="0"/>
                              <a:ea typeface="Cambria Math" charset="0"/>
                              <a:cs typeface="Cambria Math" charset="0"/>
                            </a:rPr>
                            <m:t>(</m:t>
                          </m:r>
                          <m:r>
                            <a:rPr lang="en-US" i="1">
                              <a:latin typeface="Cambria Math"/>
                            </a:rPr>
                            <m:t>𝑉𝑎𝑟</m:t>
                          </m:r>
                          <m:r>
                            <a:rPr lang="en-US" i="1">
                              <a:latin typeface="Cambria Math"/>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3</m:t>
                                  </m:r>
                                </m:sub>
                              </m:sSub>
                            </m:e>
                          </m:d>
                        </m:e>
                      </m:rad>
                    </m:oMath>
                  </m:oMathPara>
                </a14:m>
                <a:endParaRPr lang="en-US" dirty="0"/>
              </a:p>
            </p:txBody>
          </p:sp>
        </mc:Choice>
        <mc:Fallback xmlns="">
          <p:sp>
            <p:nvSpPr>
              <p:cNvPr id="10" name="Rectangle 9">
                <a:extLst>
                  <a:ext uri="{FF2B5EF4-FFF2-40B4-BE49-F238E27FC236}">
                    <a16:creationId xmlns:a16="http://schemas.microsoft.com/office/drawing/2014/main" id="{5D3C744C-B37A-2742-BF4A-A00158339378}"/>
                  </a:ext>
                </a:extLst>
              </p:cNvPr>
              <p:cNvSpPr>
                <a:spLocks noRot="1" noChangeAspect="1" noMove="1" noResize="1" noEditPoints="1" noAdjustHandles="1" noChangeArrowheads="1" noChangeShapeType="1" noTextEdit="1"/>
              </p:cNvSpPr>
              <p:nvPr/>
            </p:nvSpPr>
            <p:spPr>
              <a:xfrm>
                <a:off x="4324438" y="5918480"/>
                <a:ext cx="3428824" cy="65601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68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the Var/Cov Matrix in SAS?</a:t>
            </a:r>
          </a:p>
        </p:txBody>
      </p:sp>
      <p:sp>
        <p:nvSpPr>
          <p:cNvPr id="3" name="Content Placeholder 2"/>
          <p:cNvSpPr>
            <a:spLocks noGrp="1"/>
          </p:cNvSpPr>
          <p:nvPr>
            <p:ph idx="1"/>
          </p:nvPr>
        </p:nvSpPr>
        <p:spPr>
          <a:xfrm>
            <a:off x="609600" y="1600203"/>
            <a:ext cx="6627466" cy="1503007"/>
          </a:xfrm>
        </p:spPr>
        <p:txBody>
          <a:bodyPr/>
          <a:lstStyle/>
          <a:p>
            <a:pPr marL="0" indent="0">
              <a:buNone/>
            </a:pPr>
            <a:r>
              <a:rPr lang="en-US" sz="1600" dirty="0"/>
              <a:t>1. Download the bat data.</a:t>
            </a:r>
          </a:p>
          <a:p>
            <a:pPr marL="0" indent="0">
              <a:buNone/>
            </a:pPr>
            <a:r>
              <a:rPr lang="en-US" sz="1600" dirty="0"/>
              <a:t>2. Manipulate the data in Excel (create and code indicator variables).</a:t>
            </a:r>
          </a:p>
          <a:p>
            <a:pPr marL="0" indent="0">
              <a:buNone/>
            </a:pPr>
            <a:r>
              <a:rPr lang="en-US" sz="1600" dirty="0"/>
              <a:t>	(You can do this in SAS as well … instead of Excel.)</a:t>
            </a:r>
          </a:p>
          <a:p>
            <a:pPr marL="0" indent="0">
              <a:buNone/>
            </a:pPr>
            <a:r>
              <a:rPr lang="en-US" sz="1600" dirty="0"/>
              <a:t>3. Make a data statement for the manipulated data in SAS.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4. Make the proc reg statement.</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95" y="2900088"/>
            <a:ext cx="2839838" cy="1925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BE9BD20A-7C6F-47E1-AA4E-87565B686882}"/>
              </a:ext>
            </a:extLst>
          </p:cNvPr>
          <p:cNvPicPr>
            <a:picLocks noChangeAspect="1"/>
          </p:cNvPicPr>
          <p:nvPr/>
        </p:nvPicPr>
        <p:blipFill>
          <a:blip r:embed="rId4"/>
          <a:stretch>
            <a:fillRect/>
          </a:stretch>
        </p:blipFill>
        <p:spPr>
          <a:xfrm>
            <a:off x="6400801" y="3810001"/>
            <a:ext cx="3978623" cy="1259169"/>
          </a:xfrm>
          <a:prstGeom prst="rect">
            <a:avLst/>
          </a:prstGeom>
        </p:spPr>
      </p:pic>
      <p:pic>
        <p:nvPicPr>
          <p:cNvPr id="8" name="Picture 7">
            <a:extLst>
              <a:ext uri="{FF2B5EF4-FFF2-40B4-BE49-F238E27FC236}">
                <a16:creationId xmlns:a16="http://schemas.microsoft.com/office/drawing/2014/main" id="{26B8C204-2BFA-46F0-B75B-7168BA9DF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6087" y="3192929"/>
            <a:ext cx="3448050" cy="54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a:extLst>
              <a:ext uri="{FF2B5EF4-FFF2-40B4-BE49-F238E27FC236}">
                <a16:creationId xmlns:a16="http://schemas.microsoft.com/office/drawing/2014/main" id="{77F51E49-C7D0-43F6-A111-D8C3DC7D9082}"/>
              </a:ext>
            </a:extLst>
          </p:cNvPr>
          <p:cNvSpPr/>
          <p:nvPr/>
        </p:nvSpPr>
        <p:spPr>
          <a:xfrm>
            <a:off x="9589902" y="3331813"/>
            <a:ext cx="577278"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C730722-CF35-4B6A-B457-B50C181DD951}"/>
              </a:ext>
            </a:extLst>
          </p:cNvPr>
          <p:cNvSpPr/>
          <p:nvPr/>
        </p:nvSpPr>
        <p:spPr>
          <a:xfrm>
            <a:off x="9579323" y="4640729"/>
            <a:ext cx="800100" cy="21124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9FC91D-5ABA-4121-87EB-6F2347DF15A1}"/>
                  </a:ext>
                </a:extLst>
              </p:cNvPr>
              <p:cNvSpPr txBox="1"/>
              <p:nvPr/>
            </p:nvSpPr>
            <p:spPr>
              <a:xfrm>
                <a:off x="1752600" y="5305720"/>
                <a:ext cx="6637511" cy="371577"/>
              </a:xfrm>
              <a:prstGeom prst="rect">
                <a:avLst/>
              </a:prstGeom>
              <a:noFill/>
            </p:spPr>
            <p:txBody>
              <a:bodyPr wrap="square" rtlCol="0">
                <a:noAutofit/>
              </a:bodyPr>
              <a:lstStyle/>
              <a:p>
                <a:pPr/>
                <a14:m>
                  <m:oMathPara xmlns:m="http://schemas.openxmlformats.org/officeDocument/2006/math">
                    <m:oMathParaPr>
                      <m:jc m:val="left"/>
                    </m:oMathParaPr>
                    <m:oMath xmlns:m="http://schemas.openxmlformats.org/officeDocument/2006/math">
                      <m:r>
                        <a:rPr lang="en-US" sz="1600" i="1">
                          <a:latin typeface="Cambria Math"/>
                        </a:rPr>
                        <m:t>𝑉𝑎𝑟</m:t>
                      </m:r>
                      <m:r>
                        <a:rPr lang="en-US" sz="1600" i="1">
                          <a:latin typeface="Cambria Math"/>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e>
                      </m:d>
                      <m:r>
                        <a:rPr lang="en-US" sz="1600">
                          <a:latin typeface="Cambria Math" panose="02040503050406030204" pitchFamily="18" charset="0"/>
                          <a:ea typeface="Cambria Math" charset="0"/>
                          <a:cs typeface="Cambria Math" charset="0"/>
                        </a:rPr>
                        <m:t>=</m:t>
                      </m:r>
                      <m:r>
                        <a:rPr lang="en-US" sz="1600" i="1">
                          <a:latin typeface="Cambria Math"/>
                        </a:rPr>
                        <m:t>𝑉𝑎𝑟</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e>
                      </m:d>
                      <m:r>
                        <a:rPr lang="en-US" sz="1600" i="1">
                          <a:latin typeface="Cambria Math" charset="0"/>
                        </a:rPr>
                        <m:t>+</m:t>
                      </m:r>
                      <m:r>
                        <a:rPr lang="en-US" sz="1600" i="1">
                          <a:latin typeface="Cambria Math"/>
                        </a:rPr>
                        <m:t>𝑉𝑎𝑟</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e>
                      </m:d>
                      <m:r>
                        <a:rPr lang="en-US" sz="1600" i="1">
                          <a:latin typeface="Cambria Math" charset="0"/>
                          <a:ea typeface="Cambria Math"/>
                        </a:rPr>
                        <m:t>−2∗</m:t>
                      </m:r>
                      <m:r>
                        <a:rPr lang="en-US" sz="1600" i="1">
                          <a:latin typeface="Cambria Math"/>
                        </a:rPr>
                        <m:t>𝐶𝑜𝑣</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r>
                            <a:rPr lang="en-US" sz="1600" i="1">
                              <a:latin typeface="Cambria Math"/>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e>
                      </m:d>
                    </m:oMath>
                  </m:oMathPara>
                </a14:m>
                <a:endParaRPr lang="en-US" sz="1200" dirty="0"/>
              </a:p>
            </p:txBody>
          </p:sp>
        </mc:Choice>
        <mc:Fallback xmlns="">
          <p:sp>
            <p:nvSpPr>
              <p:cNvPr id="11" name="TextBox 10">
                <a:extLst>
                  <a:ext uri="{FF2B5EF4-FFF2-40B4-BE49-F238E27FC236}">
                    <a16:creationId xmlns:a16="http://schemas.microsoft.com/office/drawing/2014/main" id="{F29FC91D-5ABA-4121-87EB-6F2347DF15A1}"/>
                  </a:ext>
                </a:extLst>
              </p:cNvPr>
              <p:cNvSpPr txBox="1">
                <a:spLocks noRot="1" noChangeAspect="1" noMove="1" noResize="1" noEditPoints="1" noAdjustHandles="1" noChangeArrowheads="1" noChangeShapeType="1" noTextEdit="1"/>
              </p:cNvSpPr>
              <p:nvPr/>
            </p:nvSpPr>
            <p:spPr>
              <a:xfrm>
                <a:off x="1752600" y="5305720"/>
                <a:ext cx="6637511" cy="371577"/>
              </a:xfrm>
              <a:prstGeom prst="rect">
                <a:avLst/>
              </a:prstGeom>
              <a:blipFill>
                <a:blip r:embed="rId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5D0023-0F69-49D5-BF38-E1AE043D5CAF}"/>
                  </a:ext>
                </a:extLst>
              </p:cNvPr>
              <p:cNvSpPr txBox="1"/>
              <p:nvPr/>
            </p:nvSpPr>
            <p:spPr>
              <a:xfrm>
                <a:off x="1752599" y="5634840"/>
                <a:ext cx="6180849" cy="371577"/>
              </a:xfrm>
              <a:prstGeom prst="rect">
                <a:avLst/>
              </a:prstGeom>
              <a:noFill/>
            </p:spPr>
            <p:txBody>
              <a:bodyPr wrap="square" rtlCol="0">
                <a:noAutofit/>
              </a:bodyPr>
              <a:lstStyle/>
              <a:p>
                <a:pPr/>
                <a14:m>
                  <m:oMathPara xmlns:m="http://schemas.openxmlformats.org/officeDocument/2006/math">
                    <m:oMathParaPr>
                      <m:jc m:val="left"/>
                    </m:oMathParaPr>
                    <m:oMath xmlns:m="http://schemas.openxmlformats.org/officeDocument/2006/math">
                      <m:r>
                        <a:rPr lang="en-US" sz="1600" i="1">
                          <a:latin typeface="Cambria Math"/>
                        </a:rPr>
                        <m:t>𝑉𝑎𝑟</m:t>
                      </m:r>
                      <m:r>
                        <a:rPr lang="en-US" sz="1600" i="1">
                          <a:latin typeface="Cambria Math"/>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e>
                      </m:d>
                      <m:r>
                        <a:rPr lang="en-US" sz="1600">
                          <a:latin typeface="Cambria Math" panose="02040503050406030204" pitchFamily="18" charset="0"/>
                          <a:ea typeface="Cambria Math" charset="0"/>
                          <a:cs typeface="Cambria Math" charset="0"/>
                        </a:rPr>
                        <m:t>=</m:t>
                      </m:r>
                      <m:r>
                        <a:rPr lang="en-US" sz="1600" i="1">
                          <a:latin typeface="Cambria Math" panose="02040503050406030204" pitchFamily="18" charset="0"/>
                        </a:rPr>
                        <m:t>0.0130377</m:t>
                      </m:r>
                      <m:r>
                        <a:rPr lang="en-US" sz="1600" i="1">
                          <a:latin typeface="Cambria Math" charset="0"/>
                        </a:rPr>
                        <m:t>+</m:t>
                      </m:r>
                      <m:r>
                        <a:rPr lang="en-US" sz="1600" i="1">
                          <a:latin typeface="Cambria Math" panose="02040503050406030204" pitchFamily="18" charset="0"/>
                        </a:rPr>
                        <m:t>0.0410789</m:t>
                      </m:r>
                      <m:r>
                        <a:rPr lang="en-US" sz="1600" i="1">
                          <a:latin typeface="Cambria Math" charset="0"/>
                          <a:ea typeface="Cambria Math"/>
                        </a:rPr>
                        <m:t>−2∗</m:t>
                      </m:r>
                      <m:r>
                        <a:rPr lang="en-US" sz="1600" i="1">
                          <a:latin typeface="Cambria Math" panose="02040503050406030204" pitchFamily="18" charset="0"/>
                          <a:ea typeface="Cambria Math"/>
                        </a:rPr>
                        <m:t>0.01463932</m:t>
                      </m:r>
                    </m:oMath>
                  </m:oMathPara>
                </a14:m>
                <a:endParaRPr lang="en-US" sz="1200" dirty="0"/>
              </a:p>
            </p:txBody>
          </p:sp>
        </mc:Choice>
        <mc:Fallback xmlns="">
          <p:sp>
            <p:nvSpPr>
              <p:cNvPr id="12" name="TextBox 11">
                <a:extLst>
                  <a:ext uri="{FF2B5EF4-FFF2-40B4-BE49-F238E27FC236}">
                    <a16:creationId xmlns:a16="http://schemas.microsoft.com/office/drawing/2014/main" id="{045D0023-0F69-49D5-BF38-E1AE043D5CAF}"/>
                  </a:ext>
                </a:extLst>
              </p:cNvPr>
              <p:cNvSpPr txBox="1">
                <a:spLocks noRot="1" noChangeAspect="1" noMove="1" noResize="1" noEditPoints="1" noAdjustHandles="1" noChangeArrowheads="1" noChangeShapeType="1" noTextEdit="1"/>
              </p:cNvSpPr>
              <p:nvPr/>
            </p:nvSpPr>
            <p:spPr>
              <a:xfrm>
                <a:off x="1752599" y="5634840"/>
                <a:ext cx="6180849" cy="371577"/>
              </a:xfrm>
              <a:prstGeom prst="rect">
                <a:avLst/>
              </a:prstGeom>
              <a:blipFill>
                <a:blip r:embed="rId7"/>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918D4C9-42DC-41BF-9FE8-40AEF55B0F3B}"/>
                  </a:ext>
                </a:extLst>
              </p:cNvPr>
              <p:cNvSpPr/>
              <p:nvPr/>
            </p:nvSpPr>
            <p:spPr>
              <a:xfrm>
                <a:off x="7509041" y="2533019"/>
                <a:ext cx="4073359" cy="351828"/>
              </a:xfrm>
              <a:prstGeom prst="rect">
                <a:avLst/>
              </a:prstGeom>
            </p:spPr>
            <p:txBody>
              <a:bodyPr wrap="none">
                <a:noAutofit/>
              </a:bodyPr>
              <a:lstStyle/>
              <a:p>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charset="0"/>
                          </a:rPr>
                          <m:t>𝑙𝑒𝑛𝑒𝑟𝑔𝑦</m:t>
                        </m:r>
                      </m:e>
                    </m:acc>
                    <m:r>
                      <a:rPr lang="en-US" sz="1600" i="1">
                        <a:latin typeface="Cambria Math" charset="0"/>
                      </a:rPr>
                      <m:t>= </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rPr>
                          <m:t>0</m:t>
                        </m:r>
                      </m:sub>
                    </m:sSub>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ea typeface="Cambria Math"/>
                          </a:rPr>
                          <m:t>1</m:t>
                        </m:r>
                      </m:sub>
                    </m:sSub>
                    <m:r>
                      <a:rPr lang="en-US" sz="1600" i="1">
                        <a:latin typeface="Cambria Math" charset="0"/>
                      </a:rPr>
                      <m:t>𝑙𝑚𝑎𝑠𝑠</m:t>
                    </m:r>
                  </m:oMath>
                </a14:m>
                <a:r>
                  <a:rPr lang="en-US" sz="1600" dirty="0"/>
                  <a:t> </a:t>
                </a:r>
                <a14:m>
                  <m:oMath xmlns:m="http://schemas.openxmlformats.org/officeDocument/2006/math">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ea typeface="Cambria Math"/>
                          </a:rPr>
                          <m:t>2</m:t>
                        </m:r>
                      </m:sub>
                    </m:sSub>
                    <m:r>
                      <a:rPr lang="en-US" sz="1600" i="1">
                        <a:latin typeface="Cambria Math" charset="0"/>
                        <a:ea typeface="Cambria Math"/>
                      </a:rPr>
                      <m:t>𝑏𝑖𝑟𝑑</m:t>
                    </m:r>
                  </m:oMath>
                </a14:m>
                <a:r>
                  <a:rPr lang="en-US" sz="1600" dirty="0"/>
                  <a:t> </a:t>
                </a:r>
                <a14:m>
                  <m:oMath xmlns:m="http://schemas.openxmlformats.org/officeDocument/2006/math">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ea typeface="Cambria Math"/>
                          </a:rPr>
                          <m:t>3</m:t>
                        </m:r>
                      </m:sub>
                    </m:sSub>
                    <m:r>
                      <a:rPr lang="en-US" sz="1600" i="1">
                        <a:latin typeface="Cambria Math" charset="0"/>
                        <a:ea typeface="Cambria Math"/>
                      </a:rPr>
                      <m:t>𝑒𝑏𝑎𝑡</m:t>
                    </m:r>
                  </m:oMath>
                </a14:m>
                <a:endParaRPr lang="en-US" sz="1600" dirty="0"/>
              </a:p>
            </p:txBody>
          </p:sp>
        </mc:Choice>
        <mc:Fallback xmlns="">
          <p:sp>
            <p:nvSpPr>
              <p:cNvPr id="13" name="Rectangle 12">
                <a:extLst>
                  <a:ext uri="{FF2B5EF4-FFF2-40B4-BE49-F238E27FC236}">
                    <a16:creationId xmlns:a16="http://schemas.microsoft.com/office/drawing/2014/main" id="{8918D4C9-42DC-41BF-9FE8-40AEF55B0F3B}"/>
                  </a:ext>
                </a:extLst>
              </p:cNvPr>
              <p:cNvSpPr>
                <a:spLocks noRot="1" noChangeAspect="1" noMove="1" noResize="1" noEditPoints="1" noAdjustHandles="1" noChangeArrowheads="1" noChangeShapeType="1" noTextEdit="1"/>
              </p:cNvSpPr>
              <p:nvPr/>
            </p:nvSpPr>
            <p:spPr>
              <a:xfrm>
                <a:off x="7509041" y="2533019"/>
                <a:ext cx="4073359" cy="351828"/>
              </a:xfrm>
              <a:prstGeom prst="rect">
                <a:avLst/>
              </a:prstGeom>
              <a:blipFill>
                <a:blip r:embed="rId8"/>
                <a:stretch>
                  <a:fillRect l="-150"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32D2C4-B80C-43A6-8C4E-0B7F9B41BF7E}"/>
                  </a:ext>
                </a:extLst>
              </p:cNvPr>
              <p:cNvSpPr txBox="1"/>
              <p:nvPr/>
            </p:nvSpPr>
            <p:spPr>
              <a:xfrm>
                <a:off x="1746956" y="5971289"/>
                <a:ext cx="2977445" cy="371577"/>
              </a:xfrm>
              <a:prstGeom prst="rect">
                <a:avLst/>
              </a:prstGeom>
              <a:noFill/>
            </p:spPr>
            <p:txBody>
              <a:bodyPr wrap="square" rtlCol="0">
                <a:noAutofit/>
              </a:bodyPr>
              <a:lstStyle/>
              <a:p>
                <a:pPr/>
                <a14:m>
                  <m:oMathPara xmlns:m="http://schemas.openxmlformats.org/officeDocument/2006/math">
                    <m:oMathParaPr>
                      <m:jc m:val="left"/>
                    </m:oMathParaPr>
                    <m:oMath xmlns:m="http://schemas.openxmlformats.org/officeDocument/2006/math">
                      <m:r>
                        <a:rPr lang="en-US" sz="1600" i="1">
                          <a:latin typeface="Cambria Math"/>
                        </a:rPr>
                        <m:t>𝑉𝑎𝑟</m:t>
                      </m:r>
                      <m:r>
                        <a:rPr lang="en-US" sz="1600" i="1">
                          <a:latin typeface="Cambria Math"/>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e>
                      </m:d>
                      <m:r>
                        <a:rPr lang="en-US" sz="1600">
                          <a:latin typeface="Cambria Math" panose="02040503050406030204" pitchFamily="18" charset="0"/>
                          <a:ea typeface="Cambria Math" charset="0"/>
                          <a:cs typeface="Cambria Math" charset="0"/>
                        </a:rPr>
                        <m:t>=</m:t>
                      </m:r>
                      <m:r>
                        <a:rPr lang="en-US" sz="1600" i="1">
                          <a:latin typeface="Cambria Math" panose="02040503050406030204" pitchFamily="18" charset="0"/>
                        </a:rPr>
                        <m:t>0.024838</m:t>
                      </m:r>
                    </m:oMath>
                  </m:oMathPara>
                </a14:m>
                <a:endParaRPr lang="en-US" sz="1200" dirty="0"/>
              </a:p>
            </p:txBody>
          </p:sp>
        </mc:Choice>
        <mc:Fallback xmlns="">
          <p:sp>
            <p:nvSpPr>
              <p:cNvPr id="14" name="TextBox 13">
                <a:extLst>
                  <a:ext uri="{FF2B5EF4-FFF2-40B4-BE49-F238E27FC236}">
                    <a16:creationId xmlns:a16="http://schemas.microsoft.com/office/drawing/2014/main" id="{3832D2C4-B80C-43A6-8C4E-0B7F9B41BF7E}"/>
                  </a:ext>
                </a:extLst>
              </p:cNvPr>
              <p:cNvSpPr txBox="1">
                <a:spLocks noRot="1" noChangeAspect="1" noMove="1" noResize="1" noEditPoints="1" noAdjustHandles="1" noChangeArrowheads="1" noChangeShapeType="1" noTextEdit="1"/>
              </p:cNvSpPr>
              <p:nvPr/>
            </p:nvSpPr>
            <p:spPr>
              <a:xfrm>
                <a:off x="1746956" y="5971289"/>
                <a:ext cx="2977445" cy="371577"/>
              </a:xfrm>
              <a:prstGeom prst="rect">
                <a:avLst/>
              </a:prstGeom>
              <a:blipFill>
                <a:blip r:embed="rId9"/>
                <a:stretch>
                  <a:fillRect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319F188-CD9A-48A7-BC45-C4041AA90822}"/>
                  </a:ext>
                </a:extLst>
              </p:cNvPr>
              <p:cNvSpPr txBox="1"/>
              <p:nvPr/>
            </p:nvSpPr>
            <p:spPr>
              <a:xfrm>
                <a:off x="1746954" y="6337135"/>
                <a:ext cx="4653846" cy="387350"/>
              </a:xfrm>
              <a:prstGeom prst="rect">
                <a:avLst/>
              </a:prstGeom>
              <a:noFill/>
            </p:spPr>
            <p:txBody>
              <a:bodyPr wrap="square" rtlCol="0">
                <a:noAutofit/>
              </a:bodyPr>
              <a:lstStyle/>
              <a:p>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𝑆𝑡</m:t>
                      </m:r>
                      <m:r>
                        <a:rPr lang="en-US" sz="1600" i="1">
                          <a:latin typeface="Cambria Math" panose="02040503050406030204" pitchFamily="18" charset="0"/>
                        </a:rPr>
                        <m:t> </m:t>
                      </m:r>
                      <m:r>
                        <a:rPr lang="en-US" sz="1600" i="1">
                          <a:latin typeface="Cambria Math" panose="02040503050406030204" pitchFamily="18" charset="0"/>
                        </a:rPr>
                        <m:t>𝐸𝑟𝑟𝑜𝑟</m:t>
                      </m:r>
                      <m:r>
                        <a:rPr lang="en-US" sz="1600" i="1">
                          <a:latin typeface="Cambria Math"/>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e>
                      </m:d>
                      <m:r>
                        <a:rPr lang="en-US" sz="1600">
                          <a:latin typeface="Cambria Math" panose="02040503050406030204" pitchFamily="18" charset="0"/>
                          <a:ea typeface="Cambria Math" charset="0"/>
                          <a:cs typeface="Cambria Math" charset="0"/>
                        </a:rPr>
                        <m:t>=</m:t>
                      </m:r>
                      <m:rad>
                        <m:radPr>
                          <m:degHide m:val="on"/>
                          <m:ctrlPr>
                            <a:rPr lang="en-US" sz="1600" i="1">
                              <a:latin typeface="Cambria Math" panose="02040503050406030204" pitchFamily="18" charset="0"/>
                              <a:ea typeface="Cambria Math" charset="0"/>
                            </a:rPr>
                          </m:ctrlPr>
                        </m:radPr>
                        <m:deg/>
                        <m:e>
                          <m:r>
                            <a:rPr lang="en-US" sz="1600" i="1">
                              <a:latin typeface="Cambria Math" panose="02040503050406030204" pitchFamily="18" charset="0"/>
                            </a:rPr>
                            <m:t>0.024838</m:t>
                          </m:r>
                        </m:e>
                      </m:rad>
                      <m:r>
                        <a:rPr lang="en-US" sz="1600" i="1">
                          <a:latin typeface="Cambria Math" panose="02040503050406030204" pitchFamily="18" charset="0"/>
                          <a:ea typeface="Cambria Math" charset="0"/>
                        </a:rPr>
                        <m:t>=0.1576</m:t>
                      </m:r>
                    </m:oMath>
                  </m:oMathPara>
                </a14:m>
                <a:endParaRPr lang="en-US" sz="1200" dirty="0"/>
              </a:p>
            </p:txBody>
          </p:sp>
        </mc:Choice>
        <mc:Fallback xmlns="">
          <p:sp>
            <p:nvSpPr>
              <p:cNvPr id="15" name="TextBox 14">
                <a:extLst>
                  <a:ext uri="{FF2B5EF4-FFF2-40B4-BE49-F238E27FC236}">
                    <a16:creationId xmlns:a16="http://schemas.microsoft.com/office/drawing/2014/main" id="{2319F188-CD9A-48A7-BC45-C4041AA90822}"/>
                  </a:ext>
                </a:extLst>
              </p:cNvPr>
              <p:cNvSpPr txBox="1">
                <a:spLocks noRot="1" noChangeAspect="1" noMove="1" noResize="1" noEditPoints="1" noAdjustHandles="1" noChangeArrowheads="1" noChangeShapeType="1" noTextEdit="1"/>
              </p:cNvSpPr>
              <p:nvPr/>
            </p:nvSpPr>
            <p:spPr>
              <a:xfrm>
                <a:off x="1746954" y="6337135"/>
                <a:ext cx="4653846" cy="387350"/>
              </a:xfrm>
              <a:prstGeom prst="rect">
                <a:avLst/>
              </a:prstGeom>
              <a:blipFill>
                <a:blip r:embed="rId10"/>
                <a:stretch>
                  <a:fillRect b="-6349"/>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CBD1C89-205C-41DC-AFEE-BE3F8A43C97F}"/>
              </a:ext>
            </a:extLst>
          </p:cNvPr>
          <p:cNvCxnSpPr>
            <a:cxnSpLocks/>
            <a:stCxn id="10" idx="1"/>
          </p:cNvCxnSpPr>
          <p:nvPr/>
        </p:nvCxnSpPr>
        <p:spPr>
          <a:xfrm flipH="1">
            <a:off x="6842760" y="4746351"/>
            <a:ext cx="2736563" cy="98388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CFA75A1-9CCE-4960-B16E-B728EA319514}"/>
              </a:ext>
            </a:extLst>
          </p:cNvPr>
          <p:cNvSpPr/>
          <p:nvPr/>
        </p:nvSpPr>
        <p:spPr>
          <a:xfrm>
            <a:off x="9589902" y="4841551"/>
            <a:ext cx="800100" cy="21124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35EB8C55-79E8-417C-A218-62D89AFDD4E0}"/>
              </a:ext>
            </a:extLst>
          </p:cNvPr>
          <p:cNvCxnSpPr>
            <a:cxnSpLocks/>
            <a:stCxn id="20" idx="2"/>
          </p:cNvCxnSpPr>
          <p:nvPr/>
        </p:nvCxnSpPr>
        <p:spPr>
          <a:xfrm flipH="1">
            <a:off x="5257800" y="5052795"/>
            <a:ext cx="4732152" cy="6595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74C2AF6-D23B-434E-B781-A896271901EF}"/>
              </a:ext>
            </a:extLst>
          </p:cNvPr>
          <p:cNvSpPr/>
          <p:nvPr/>
        </p:nvSpPr>
        <p:spPr>
          <a:xfrm>
            <a:off x="8703023" y="4630307"/>
            <a:ext cx="800100" cy="21124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8B531BC-DC65-44D5-8E99-AD54035BDF05}"/>
              </a:ext>
            </a:extLst>
          </p:cNvPr>
          <p:cNvCxnSpPr>
            <a:cxnSpLocks/>
            <a:stCxn id="22" idx="1"/>
          </p:cNvCxnSpPr>
          <p:nvPr/>
        </p:nvCxnSpPr>
        <p:spPr>
          <a:xfrm flipH="1">
            <a:off x="3886200" y="4735929"/>
            <a:ext cx="4816823" cy="9763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1F7060-28AE-4A12-8976-0037F3ADA187}"/>
              </a:ext>
            </a:extLst>
          </p:cNvPr>
          <p:cNvSpPr txBox="1"/>
          <p:nvPr/>
        </p:nvSpPr>
        <p:spPr>
          <a:xfrm>
            <a:off x="7152074" y="5680101"/>
            <a:ext cx="2362202" cy="378683"/>
          </a:xfrm>
          <a:prstGeom prst="rect">
            <a:avLst/>
          </a:prstGeom>
          <a:noFill/>
        </p:spPr>
        <p:txBody>
          <a:bodyPr wrap="square" rtlCol="0">
            <a:noAutofit/>
          </a:bodyPr>
          <a:lstStyle/>
          <a:p>
            <a:r>
              <a:rPr lang="en-US" sz="1400" dirty="0"/>
              <a:t>Note: </a:t>
            </a:r>
          </a:p>
          <a:p>
            <a:r>
              <a:rPr lang="en-US" sz="1400" dirty="0" err="1"/>
              <a:t>Cov</a:t>
            </a:r>
            <a:r>
              <a:rPr lang="en-US" sz="1400" dirty="0"/>
              <a:t>(X,X) = Var(X)</a:t>
            </a:r>
          </a:p>
        </p:txBody>
      </p:sp>
      <p:cxnSp>
        <p:nvCxnSpPr>
          <p:cNvPr id="24" name="Straight Arrow Connector 23">
            <a:extLst>
              <a:ext uri="{FF2B5EF4-FFF2-40B4-BE49-F238E27FC236}">
                <a16:creationId xmlns:a16="http://schemas.microsoft.com/office/drawing/2014/main" id="{C949480D-420F-4E5B-98E8-F5D7072CEFB1}"/>
              </a:ext>
            </a:extLst>
          </p:cNvPr>
          <p:cNvCxnSpPr>
            <a:cxnSpLocks/>
          </p:cNvCxnSpPr>
          <p:nvPr/>
        </p:nvCxnSpPr>
        <p:spPr>
          <a:xfrm flipH="1">
            <a:off x="3810000" y="2847254"/>
            <a:ext cx="6225984" cy="286505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33AA1B-FB5B-46DE-A2B2-CC07D8E304DE}"/>
              </a:ext>
            </a:extLst>
          </p:cNvPr>
          <p:cNvCxnSpPr>
            <a:cxnSpLocks/>
          </p:cNvCxnSpPr>
          <p:nvPr/>
        </p:nvCxnSpPr>
        <p:spPr>
          <a:xfrm flipH="1">
            <a:off x="5110275" y="2844472"/>
            <a:ext cx="5787833" cy="28678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916233E-8B74-4C6D-97CC-B570B0D27FE2}"/>
              </a:ext>
            </a:extLst>
          </p:cNvPr>
          <p:cNvCxnSpPr>
            <a:cxnSpLocks/>
          </p:cNvCxnSpPr>
          <p:nvPr/>
        </p:nvCxnSpPr>
        <p:spPr>
          <a:xfrm flipH="1">
            <a:off x="6850380" y="2884847"/>
            <a:ext cx="4047728" cy="28225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BA4517-C85E-4413-848A-84D14FA3043D}"/>
              </a:ext>
            </a:extLst>
          </p:cNvPr>
          <p:cNvCxnSpPr>
            <a:cxnSpLocks/>
          </p:cNvCxnSpPr>
          <p:nvPr/>
        </p:nvCxnSpPr>
        <p:spPr>
          <a:xfrm flipH="1">
            <a:off x="6873240" y="2857352"/>
            <a:ext cx="3162744" cy="283478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D00D6B-7013-7D4C-AA83-3D53964BBA0B}"/>
              </a:ext>
            </a:extLst>
          </p:cNvPr>
          <p:cNvSpPr txBox="1"/>
          <p:nvPr/>
        </p:nvSpPr>
        <p:spPr>
          <a:xfrm>
            <a:off x="9295629" y="5288340"/>
            <a:ext cx="2462170" cy="1569660"/>
          </a:xfrm>
          <a:prstGeom prst="rect">
            <a:avLst/>
          </a:prstGeom>
          <a:noFill/>
        </p:spPr>
        <p:txBody>
          <a:bodyPr wrap="square" rtlCol="0">
            <a:noAutofit/>
          </a:bodyPr>
          <a:lstStyle/>
          <a:p>
            <a:r>
              <a:rPr lang="en-US" sz="1400" b="1" dirty="0">
                <a:solidFill>
                  <a:srgbClr val="FF0000"/>
                </a:solidFill>
              </a:rPr>
              <a:t>df = 16 (n = 20)</a:t>
            </a:r>
          </a:p>
          <a:p>
            <a:r>
              <a:rPr lang="en-US" sz="1400" b="1" dirty="0">
                <a:solidFill>
                  <a:srgbClr val="FF0000"/>
                </a:solidFill>
              </a:rPr>
              <a:t>MOE = t</a:t>
            </a:r>
            <a:r>
              <a:rPr lang="en-US" sz="1400" b="1" baseline="-25000" dirty="0">
                <a:solidFill>
                  <a:srgbClr val="FF0000"/>
                </a:solidFill>
              </a:rPr>
              <a:t>16,.975 </a:t>
            </a:r>
            <a:r>
              <a:rPr lang="en-US" sz="1400" b="1" dirty="0">
                <a:solidFill>
                  <a:srgbClr val="FF0000"/>
                </a:solidFill>
              </a:rPr>
              <a:t>* SE </a:t>
            </a:r>
          </a:p>
          <a:p>
            <a:r>
              <a:rPr lang="en-US" sz="1400" b="1" dirty="0">
                <a:solidFill>
                  <a:srgbClr val="FF0000"/>
                </a:solidFill>
              </a:rPr>
              <a:t>MOE = 2.12 * .1576</a:t>
            </a:r>
          </a:p>
          <a:p>
            <a:r>
              <a:rPr lang="en-US" sz="1400" b="1" dirty="0">
                <a:solidFill>
                  <a:srgbClr val="FF0000"/>
                </a:solidFill>
              </a:rPr>
              <a:t>MOE = .3341</a:t>
            </a:r>
          </a:p>
          <a:p>
            <a:r>
              <a:rPr lang="en-US" sz="1400" b="1" dirty="0">
                <a:solidFill>
                  <a:srgbClr val="FF0000"/>
                </a:solidFill>
              </a:rPr>
              <a:t>95% CI: (.0236 ± .3341) </a:t>
            </a:r>
          </a:p>
          <a:p>
            <a:r>
              <a:rPr lang="en-US" sz="1400" b="1" dirty="0">
                <a:solidFill>
                  <a:srgbClr val="FF0000"/>
                </a:solidFill>
              </a:rPr>
              <a:t>95% CI: (−.3105, .3577)</a:t>
            </a:r>
          </a:p>
        </p:txBody>
      </p:sp>
      <p:cxnSp>
        <p:nvCxnSpPr>
          <p:cNvPr id="29" name="Straight Arrow Connector 28">
            <a:extLst>
              <a:ext uri="{FF2B5EF4-FFF2-40B4-BE49-F238E27FC236}">
                <a16:creationId xmlns:a16="http://schemas.microsoft.com/office/drawing/2014/main" id="{C85A9468-A3B5-9D48-B96A-CDF9118F18BE}"/>
              </a:ext>
            </a:extLst>
          </p:cNvPr>
          <p:cNvCxnSpPr>
            <a:cxnSpLocks/>
          </p:cNvCxnSpPr>
          <p:nvPr/>
        </p:nvCxnSpPr>
        <p:spPr>
          <a:xfrm flipV="1">
            <a:off x="5638801" y="5894604"/>
            <a:ext cx="4887913" cy="63504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09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3"/>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5"/>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0"/>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8"/>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8"/>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P spid="13" grpId="0"/>
      <p:bldP spid="14" grpId="0"/>
      <p:bldP spid="15" grpId="0"/>
      <p:bldP spid="20" grpId="0" animBg="1"/>
      <p:bldP spid="20" grpId="1" animBg="1"/>
      <p:bldP spid="22" grpId="0" animBg="1"/>
      <p:bldP spid="22" grpId="1" animBg="1"/>
      <p:bldP spid="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Regression</a:t>
            </a:r>
          </a:p>
        </p:txBody>
      </p:sp>
      <mc:AlternateContent xmlns:mc="http://schemas.openxmlformats.org/markup-compatibility/2006" xmlns:a14="http://schemas.microsoft.com/office/drawing/2010/main">
        <mc:Choice Requires="a14">
          <p:sp>
            <p:nvSpPr>
              <p:cNvPr id="5" name="TextBox 4"/>
              <p:cNvSpPr txBox="1"/>
              <p:nvPr/>
            </p:nvSpPr>
            <p:spPr>
              <a:xfrm>
                <a:off x="4117413" y="1417044"/>
                <a:ext cx="3957174"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US" i="1">
                          <a:latin typeface="Cambria Math" panose="02040503050406030204" pitchFamily="18" charset="0"/>
                        </a:rPr>
                        <m:t>𝑟𝑒𝑑</m:t>
                      </m:r>
                      <m:r>
                        <a:rPr lang="en-US" b="0" i="1" smtClean="0">
                          <a:latin typeface="Cambria Math" panose="02040503050406030204" pitchFamily="18" charset="0"/>
                        </a:rPr>
                        <m:t> </m:t>
                      </m:r>
                      <m:r>
                        <a:rPr lang="en-US" b="0" i="1" dirty="0" smtClean="0">
                          <a:latin typeface="Cambria Math" panose="02040503050406030204" pitchFamily="18" charset="0"/>
                        </a:rPr>
                        <m:t>𝑙</m:t>
                      </m:r>
                      <m:r>
                        <a:rPr lang="en-US" i="1">
                          <a:latin typeface="Cambria Math"/>
                        </a:rPr>
                        <m:t>𝑒𝑛𝑔𝑡h</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r>
                        <a:rPr lang="en-US" i="1">
                          <a:latin typeface="Cambria Math"/>
                        </a:rPr>
                        <m:t>𝑎𝑔𝑒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2</m:t>
                          </m:r>
                        </m:sub>
                      </m:sSub>
                      <m:sSup>
                        <m:sSupPr>
                          <m:ctrlPr>
                            <a:rPr lang="en-US" i="1">
                              <a:latin typeface="Cambria Math" panose="02040503050406030204" pitchFamily="18" charset="0"/>
                            </a:rPr>
                          </m:ctrlPr>
                        </m:sSupPr>
                        <m:e>
                          <m:r>
                            <a:rPr lang="en-US" i="1">
                              <a:latin typeface="Cambria Math"/>
                            </a:rPr>
                            <m:t>𝑎𝑔𝑒</m:t>
                          </m:r>
                        </m:e>
                        <m:sup>
                          <m:r>
                            <a:rPr lang="en-US" i="1">
                              <a:latin typeface="Cambria Math"/>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117413" y="1417044"/>
                <a:ext cx="3957174" cy="369332"/>
              </a:xfrm>
              <a:prstGeom prst="rect">
                <a:avLst/>
              </a:prstGeom>
              <a:blipFill>
                <a:blip r:embed="rId3"/>
                <a:stretch>
                  <a:fillRect b="-14754"/>
                </a:stretch>
              </a:blipFill>
            </p:spPr>
            <p:txBody>
              <a:bodyPr/>
              <a:lstStyle/>
              <a:p>
                <a:r>
                  <a:rPr lang="en-US">
                    <a:noFill/>
                  </a:rPr>
                  <a:t> </a:t>
                </a:r>
              </a:p>
            </p:txBody>
          </p:sp>
        </mc:Fallback>
      </mc:AlternateContent>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57" t="5833" r="238" b="3358"/>
          <a:stretch/>
        </p:blipFill>
        <p:spPr bwMode="auto">
          <a:xfrm>
            <a:off x="4117414" y="1922435"/>
            <a:ext cx="4035986" cy="1224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845" t="1472" r="1695" b="1750"/>
          <a:stretch/>
        </p:blipFill>
        <p:spPr bwMode="auto">
          <a:xfrm>
            <a:off x="4016182" y="3328994"/>
            <a:ext cx="4137218" cy="310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4208" t="8328" r="3599"/>
          <a:stretch/>
        </p:blipFill>
        <p:spPr bwMode="auto">
          <a:xfrm>
            <a:off x="6325763" y="3328995"/>
            <a:ext cx="3209678" cy="310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7"/>
          <a:stretch>
            <a:fillRect/>
          </a:stretch>
        </p:blipFill>
        <p:spPr>
          <a:xfrm>
            <a:off x="1777104" y="1922436"/>
            <a:ext cx="2032895" cy="1224678"/>
          </a:xfrm>
          <a:prstGeom prst="rect">
            <a:avLst/>
          </a:prstGeom>
        </p:spPr>
      </p:pic>
    </p:spTree>
    <p:extLst>
      <p:ext uri="{BB962C8B-B14F-4D97-AF65-F5344CB8AC3E}">
        <p14:creationId xmlns:p14="http://schemas.microsoft.com/office/powerpoint/2010/main" val="226982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Effect transition="in" filter="fade">
                                      <p:cBhvr>
                                        <p:cTn id="17" dur="500"/>
                                        <p:tgtEl>
                                          <p:spTgt spid="174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11"/>
                                        </p:tgtEl>
                                        <p:attrNameLst>
                                          <p:attrName>style.visibility</p:attrName>
                                        </p:attrNameLst>
                                      </p:cBhvr>
                                      <p:to>
                                        <p:strVal val="visible"/>
                                      </p:to>
                                    </p:set>
                                    <p:animEffect transition="in" filter="fade">
                                      <p:cBhvr>
                                        <p:cTn id="22" dur="500"/>
                                        <p:tgtEl>
                                          <p:spTgt spid="17411"/>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nodeType="clickEffect">
                                  <p:stCondLst>
                                    <p:cond delay="0"/>
                                  </p:stCondLst>
                                  <p:childTnLst>
                                    <p:animMotion origin="layout" path="M 1.45833E-6 -4.07407E-6 L -0.25 -4.07407E-6 " pathEditMode="relative" rAng="0" ptsTypes="AA">
                                      <p:cBhvr>
                                        <p:cTn id="26" dur="2000" fill="hold"/>
                                        <p:tgtEl>
                                          <p:spTgt spid="17411"/>
                                        </p:tgtEl>
                                        <p:attrNameLst>
                                          <p:attrName>ppt_x</p:attrName>
                                          <p:attrName>ppt_y</p:attrName>
                                        </p:attrNameLst>
                                      </p:cBhvr>
                                      <p:rCtr x="-12500"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7"/>
                                        </p:tgtEl>
                                        <p:attrNameLst>
                                          <p:attrName>style.visibility</p:attrName>
                                        </p:attrNameLst>
                                      </p:cBhvr>
                                      <p:to>
                                        <p:strVal val="visible"/>
                                      </p:to>
                                    </p:set>
                                    <p:animEffect transition="in" filter="fade">
                                      <p:cBhvr>
                                        <p:cTn id="3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Cost of Echolocation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600204"/>
                <a:ext cx="10972800" cy="2062159"/>
              </a:xfrm>
            </p:spPr>
            <p:txBody>
              <a:bodyPr/>
              <a:lstStyle/>
              <a:p>
                <a:r>
                  <a:rPr lang="en-US" sz="1600" dirty="0"/>
                  <a:t>Find a 95% confidence interval for the difference in the </a:t>
                </a:r>
                <a:r>
                  <a:rPr lang="en-US" sz="1600" dirty="0">
                    <a:solidFill>
                      <a:srgbClr val="0070C0"/>
                    </a:solidFill>
                  </a:rPr>
                  <a:t>intercepts</a:t>
                </a:r>
                <a:r>
                  <a:rPr lang="en-US" sz="1600" dirty="0"/>
                  <a:t> between </a:t>
                </a:r>
                <a:r>
                  <a:rPr lang="en-US" sz="1600" b="1" dirty="0">
                    <a:solidFill>
                      <a:srgbClr val="00B050"/>
                    </a:solidFill>
                  </a:rPr>
                  <a:t>non-echolocating birds and echolocating bats.</a:t>
                </a:r>
              </a:p>
              <a:p>
                <a:pPr marL="0" indent="0">
                  <a:buNone/>
                </a:pPr>
                <a14:m>
                  <m:oMathPara xmlns:m="http://schemas.openxmlformats.org/officeDocument/2006/math">
                    <m:oMathParaPr>
                      <m:jc m:val="centerGroup"/>
                    </m:oMathParaPr>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charset="0"/>
                          <a:ea typeface="Cambria Math" charset="0"/>
                          <a:cs typeface="Cambria Math" charset="0"/>
                        </a:rPr>
                        <m:t>}= </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2</m:t>
                          </m:r>
                        </m:sub>
                      </m:sSub>
                      <m:r>
                        <a:rPr lang="en-US" sz="1600" i="1">
                          <a:latin typeface="Cambria Math" panose="02040503050406030204" pitchFamily="18" charset="0"/>
                          <a:ea typeface="Cambria Math" charset="0"/>
                          <a:cs typeface="Cambria Math" charset="0"/>
                        </a:rPr>
                        <m:t>𝑛</m:t>
                      </m:r>
                      <m:r>
                        <a:rPr lang="en-US" sz="1600" i="1">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3</m:t>
                          </m:r>
                        </m:sub>
                      </m:sSub>
                      <m:r>
                        <a:rPr lang="en-US" sz="1600" i="1">
                          <a:latin typeface="Cambria Math" charset="0"/>
                          <a:ea typeface="Cambria Math" charset="0"/>
                          <a:cs typeface="Cambria Math" charset="0"/>
                        </a:rPr>
                        <m:t>𝑏𝑖𝑟𝑑</m:t>
                      </m:r>
                    </m:oMath>
                  </m:oMathPara>
                </a14:m>
                <a:endParaRPr lang="en-US" sz="1600" i="1" dirty="0">
                  <a:ea typeface="Cambria Math" charset="0"/>
                  <a:cs typeface="Cambria Math" charset="0"/>
                </a:endParaRPr>
              </a:p>
              <a:p>
                <a:r>
                  <a:rPr lang="en-US" sz="1600" dirty="0"/>
                  <a:t>Individual regression equations for each relevant value of TYPE:</a:t>
                </a:r>
              </a:p>
              <a:p>
                <a:pPr marL="0" indent="0" algn="ctr">
                  <a:buNone/>
                </a:pPr>
                <a14:m>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panose="02040503050406030204" pitchFamily="18" charset="0"/>
                        <a:ea typeface="Cambria Math" charset="0"/>
                        <a:cs typeface="Cambria Math" charset="0"/>
                      </a:rPr>
                      <m:t>=</m:t>
                    </m:r>
                    <m:r>
                      <a:rPr lang="en-US" sz="1600" b="1" i="1">
                        <a:latin typeface="Cambria Math" panose="02040503050406030204" pitchFamily="18" charset="0"/>
                        <a:ea typeface="Cambria Math" charset="0"/>
                        <a:cs typeface="Cambria Math" charset="0"/>
                      </a:rPr>
                      <m:t>𝒃𝒊𝒓𝒅𝒔</m:t>
                    </m:r>
                    <m:r>
                      <a:rPr lang="en-US" sz="1600" i="1">
                        <a:latin typeface="Cambria Math" charset="0"/>
                        <a:ea typeface="Cambria Math" charset="0"/>
                        <a:cs typeface="Cambria Math" charset="0"/>
                      </a:rPr>
                      <m:t>}=</m:t>
                    </m:r>
                    <m:r>
                      <a:rPr lang="en-US" sz="1600" i="1">
                        <a:latin typeface="Cambria Math" panose="02040503050406030204" pitchFamily="18" charset="0"/>
                        <a:ea typeface="Cambria Math" charset="0"/>
                        <a:cs typeface="Cambria Math" charset="0"/>
                      </a:rPr>
                      <m:t>(</m:t>
                    </m:r>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𝟎</m:t>
                        </m:r>
                      </m:sub>
                    </m:sSub>
                    <m:r>
                      <a:rPr lang="en-US" sz="1600" b="1" i="1">
                        <a:latin typeface="Cambria Math" panose="02040503050406030204" pitchFamily="18" charset="0"/>
                        <a:ea typeface="Cambria Math" charset="0"/>
                        <a:cs typeface="Cambria Math" charset="0"/>
                      </a:rPr>
                      <m:t>+</m:t>
                    </m:r>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panose="02040503050406030204" pitchFamily="18" charset="0"/>
                            <a:ea typeface="Cambria Math" charset="0"/>
                            <a:cs typeface="Cambria Math" charset="0"/>
                          </a:rPr>
                          <m:t>𝟑</m:t>
                        </m:r>
                      </m:sub>
                    </m:sSub>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oMath>
                </a14:m>
                <a:r>
                  <a:rPr lang="en-US" sz="1600" i="1" dirty="0"/>
                  <a:t>: </a:t>
                </a:r>
                <a:r>
                  <a:rPr lang="en-US" sz="1600" i="1" dirty="0">
                    <a:solidFill>
                      <a:srgbClr val="0070C0"/>
                    </a:solidFill>
                  </a:rPr>
                  <a:t>intercept</a:t>
                </a:r>
                <a:r>
                  <a:rPr lang="en-US" sz="1600" i="1" dirty="0"/>
                  <a:t> =</a:t>
                </a:r>
                <a14:m>
                  <m:oMath xmlns:m="http://schemas.openxmlformats.org/officeDocument/2006/math">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panose="02040503050406030204" pitchFamily="18" charset="0"/>
                            <a:ea typeface="Cambria Math" charset="0"/>
                            <a:cs typeface="Cambria Math" charset="0"/>
                          </a:rPr>
                          <m:t>𝟎</m:t>
                        </m:r>
                      </m:sub>
                    </m:sSub>
                    <m:r>
                      <a:rPr lang="en-US" sz="1600" b="1" i="1">
                        <a:latin typeface="Cambria Math" panose="02040503050406030204" pitchFamily="18" charset="0"/>
                        <a:ea typeface="Cambria Math" charset="0"/>
                        <a:cs typeface="Cambria Math" charset="0"/>
                      </a:rPr>
                      <m:t>+</m:t>
                    </m:r>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panose="02040503050406030204" pitchFamily="18" charset="0"/>
                            <a:ea typeface="Cambria Math" charset="0"/>
                            <a:cs typeface="Cambria Math" charset="0"/>
                          </a:rPr>
                          <m:t>𝟑</m:t>
                        </m:r>
                      </m:sub>
                    </m:sSub>
                  </m:oMath>
                </a14:m>
                <a:endParaRPr lang="en-US" sz="1600" i="1" dirty="0"/>
              </a:p>
              <a:p>
                <a:pPr marL="0" indent="0" algn="ctr">
                  <a:buNone/>
                </a:pPr>
                <a14:m>
                  <m:oMath xmlns:m="http://schemas.openxmlformats.org/officeDocument/2006/math">
                    <m:r>
                      <a:rPr lang="en-US" sz="1600" i="1">
                        <a:latin typeface="Cambria Math" charset="0"/>
                        <a:ea typeface="Cambria Math" charset="0"/>
                        <a:cs typeface="Cambria Math" charset="0"/>
                      </a:rPr>
                      <m:t>𝜇</m:t>
                    </m:r>
                    <m:d>
                      <m:dPr>
                        <m:begChr m:val="{"/>
                        <m:endChr m:val="|"/>
                        <m:ctrlPr>
                          <a:rPr lang="en-US" sz="1600" i="1">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𝑙𝑒𝑛𝑒𝑟</m:t>
                        </m:r>
                        <m:r>
                          <a:rPr lang="en-US" sz="1600" i="1">
                            <a:latin typeface="Cambria Math" panose="02040503050406030204" pitchFamily="18" charset="0"/>
                            <a:ea typeface="Cambria Math" charset="0"/>
                            <a:cs typeface="Cambria Math" charset="0"/>
                          </a:rPr>
                          <m:t>𝑔</m:t>
                        </m:r>
                        <m:r>
                          <a:rPr lang="en-US" sz="1600" i="1">
                            <a:latin typeface="Cambria Math" charset="0"/>
                            <a:ea typeface="Cambria Math" charset="0"/>
                            <a:cs typeface="Cambria Math" charset="0"/>
                          </a:rPr>
                          <m:t>𝑦</m:t>
                        </m:r>
                        <m:r>
                          <a:rPr lang="en-US" sz="1600" i="1">
                            <a:latin typeface="Cambria Math" charset="0"/>
                            <a:ea typeface="Cambria Math" charset="0"/>
                            <a:cs typeface="Cambria Math" charset="0"/>
                          </a:rPr>
                          <m:t> </m:t>
                        </m:r>
                      </m:e>
                    </m:d>
                    <m:r>
                      <a:rPr lang="en-US" sz="1600" i="1">
                        <a:latin typeface="Cambria Math" charset="0"/>
                        <a:ea typeface="Cambria Math" charset="0"/>
                        <a:cs typeface="Cambria Math" charset="0"/>
                      </a:rPr>
                      <m:t>𝑙𝑚𝑎𝑠𝑠</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𝑇𝑌𝑃𝐸</m:t>
                    </m:r>
                    <m:r>
                      <a:rPr lang="en-US" sz="1600" i="1">
                        <a:latin typeface="Cambria Math" panose="02040503050406030204" pitchFamily="18" charset="0"/>
                        <a:ea typeface="Cambria Math" charset="0"/>
                        <a:cs typeface="Cambria Math" charset="0"/>
                      </a:rPr>
                      <m:t>=</m:t>
                    </m:r>
                    <m:r>
                      <a:rPr lang="en-US" sz="1600" b="1" i="1">
                        <a:latin typeface="Cambria Math" panose="02040503050406030204" pitchFamily="18" charset="0"/>
                        <a:ea typeface="Cambria Math" charset="0"/>
                        <a:cs typeface="Cambria Math" charset="0"/>
                      </a:rPr>
                      <m:t>𝒆𝒃𝒂𝒕</m:t>
                    </m:r>
                    <m:r>
                      <a:rPr lang="en-US" sz="1600" i="1">
                        <a:latin typeface="Cambria Math" charset="0"/>
                        <a:ea typeface="Cambria Math" charset="0"/>
                        <a:cs typeface="Cambria Math" charset="0"/>
                      </a:rPr>
                      <m:t>}=</m:t>
                    </m:r>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𝟎</m:t>
                        </m:r>
                      </m:sub>
                    </m:sSub>
                    <m:r>
                      <a:rPr lang="en-US" sz="1600" b="1"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i="1">
                        <a:latin typeface="Cambria Math" charset="0"/>
                        <a:ea typeface="Cambria Math" charset="0"/>
                        <a:cs typeface="Cambria Math" charset="0"/>
                      </a:rPr>
                      <m:t>𝑙𝑚𝑎𝑠𝑠</m:t>
                    </m:r>
                  </m:oMath>
                </a14:m>
                <a:r>
                  <a:rPr lang="en-US" sz="1600" i="1" dirty="0"/>
                  <a:t> : </a:t>
                </a:r>
                <a:r>
                  <a:rPr lang="en-US" sz="1600" i="1" dirty="0">
                    <a:solidFill>
                      <a:srgbClr val="0070C0"/>
                    </a:solidFill>
                  </a:rPr>
                  <a:t>intercept</a:t>
                </a:r>
                <a:r>
                  <a:rPr lang="en-US" sz="1600" i="1" dirty="0"/>
                  <a:t> =</a:t>
                </a:r>
                <a:r>
                  <a:rPr lang="en-US" sz="1600" b="1" dirty="0">
                    <a:ea typeface="Cambria Math" charset="0"/>
                    <a:cs typeface="Cambria Math" charset="0"/>
                  </a:rPr>
                  <a:t> </a:t>
                </a:r>
                <a14:m>
                  <m:oMath xmlns:m="http://schemas.openxmlformats.org/officeDocument/2006/math">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panose="02040503050406030204" pitchFamily="18" charset="0"/>
                            <a:ea typeface="Cambria Math" charset="0"/>
                            <a:cs typeface="Cambria Math" charset="0"/>
                          </a:rPr>
                          <m:t>𝟎</m:t>
                        </m:r>
                      </m:sub>
                    </m:sSub>
                  </m:oMath>
                </a14:m>
                <a:endParaRPr lang="en-US" sz="1600" i="1" dirty="0">
                  <a:ea typeface="Cambria Math" charset="0"/>
                  <a:cs typeface="Cambria Math" charset="0"/>
                </a:endParaRPr>
              </a:p>
              <a:p>
                <a:r>
                  <a:rPr lang="en-US" sz="1600" dirty="0"/>
                  <a:t>The difference in intercepts is </a:t>
                </a:r>
                <a14:m>
                  <m:oMath xmlns:m="http://schemas.openxmlformats.org/officeDocument/2006/math">
                    <m:d>
                      <m:dPr>
                        <m:ctrlPr>
                          <a:rPr lang="en-US" sz="1600" i="1">
                            <a:latin typeface="Cambria Math" panose="02040503050406030204" pitchFamily="18" charset="0"/>
                            <a:ea typeface="Cambria Math" charset="0"/>
                            <a:cs typeface="Cambria Math" charset="0"/>
                          </a:rPr>
                        </m:ctrlPr>
                      </m:dPr>
                      <m:e>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3</m:t>
                            </m:r>
                          </m:sub>
                        </m:sSub>
                      </m:e>
                    </m:d>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0</m:t>
                        </m:r>
                      </m:sub>
                    </m:sSub>
                    <m:r>
                      <a:rPr lang="en-US" sz="1600" i="1">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3</m:t>
                        </m:r>
                      </m:sub>
                    </m:sSub>
                  </m:oMath>
                </a14:m>
                <a:r>
                  <a:rPr lang="en-US" sz="1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600204"/>
                <a:ext cx="10972800" cy="2062159"/>
              </a:xfrm>
              <a:blipFill>
                <a:blip r:embed="rId3"/>
                <a:stretch>
                  <a:fillRect l="-222" t="-888" b="-5621"/>
                </a:stretch>
              </a:blipFill>
            </p:spPr>
            <p:txBody>
              <a:bodyPr/>
              <a:lstStyle/>
              <a:p>
                <a:r>
                  <a:rPr lang="en-US">
                    <a:noFill/>
                  </a:rPr>
                  <a:t> </a:t>
                </a:r>
              </a:p>
            </p:txBody>
          </p:sp>
        </mc:Fallback>
      </mc:AlternateContent>
      <p:sp>
        <p:nvSpPr>
          <p:cNvPr id="4" name="TextBox 3"/>
          <p:cNvSpPr txBox="1"/>
          <p:nvPr/>
        </p:nvSpPr>
        <p:spPr>
          <a:xfrm>
            <a:off x="605971" y="4656305"/>
            <a:ext cx="2462170" cy="1569660"/>
          </a:xfrm>
          <a:prstGeom prst="rect">
            <a:avLst/>
          </a:prstGeom>
          <a:noFill/>
        </p:spPr>
        <p:txBody>
          <a:bodyPr wrap="square" rtlCol="0">
            <a:noAutofit/>
          </a:bodyPr>
          <a:lstStyle/>
          <a:p>
            <a:r>
              <a:rPr lang="en-US" sz="1600" b="1" dirty="0">
                <a:solidFill>
                  <a:srgbClr val="FF0000"/>
                </a:solidFill>
              </a:rPr>
              <a:t>df = 16 (n = 20)</a:t>
            </a:r>
          </a:p>
          <a:p>
            <a:r>
              <a:rPr lang="en-US" sz="1600" b="1" dirty="0">
                <a:solidFill>
                  <a:srgbClr val="FF0000"/>
                </a:solidFill>
              </a:rPr>
              <a:t>MOE = t</a:t>
            </a:r>
            <a:r>
              <a:rPr lang="en-US" sz="1600" b="1" baseline="-25000" dirty="0">
                <a:solidFill>
                  <a:srgbClr val="FF0000"/>
                </a:solidFill>
              </a:rPr>
              <a:t>16,.975 </a:t>
            </a:r>
            <a:r>
              <a:rPr lang="en-US" sz="1600" b="1" dirty="0">
                <a:solidFill>
                  <a:srgbClr val="FF0000"/>
                </a:solidFill>
              </a:rPr>
              <a:t>* SE </a:t>
            </a:r>
          </a:p>
          <a:p>
            <a:r>
              <a:rPr lang="en-US" sz="1600" b="1" dirty="0">
                <a:solidFill>
                  <a:srgbClr val="FF0000"/>
                </a:solidFill>
              </a:rPr>
              <a:t>MOE = 2.12 * .1576</a:t>
            </a:r>
          </a:p>
          <a:p>
            <a:r>
              <a:rPr lang="en-US" sz="1600" b="1" dirty="0">
                <a:solidFill>
                  <a:srgbClr val="FF0000"/>
                </a:solidFill>
              </a:rPr>
              <a:t>MOE = .3341</a:t>
            </a:r>
          </a:p>
          <a:p>
            <a:r>
              <a:rPr lang="en-US" sz="1600" b="1" dirty="0">
                <a:solidFill>
                  <a:srgbClr val="FF0000"/>
                </a:solidFill>
              </a:rPr>
              <a:t>95% CI: (.0236 ± .3341) </a:t>
            </a:r>
          </a:p>
          <a:p>
            <a:r>
              <a:rPr lang="en-US" sz="1600" b="1" dirty="0">
                <a:solidFill>
                  <a:srgbClr val="FF0000"/>
                </a:solidFill>
              </a:rPr>
              <a:t>95% CI: (−.3105, .3577)</a:t>
            </a:r>
          </a:p>
        </p:txBody>
      </p:sp>
      <p:pic>
        <p:nvPicPr>
          <p:cNvPr id="1024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96" t="2551" r="875" b="2389"/>
          <a:stretch/>
        </p:blipFill>
        <p:spPr bwMode="auto">
          <a:xfrm>
            <a:off x="6172200" y="3857028"/>
            <a:ext cx="3794125" cy="1512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463" y="5632237"/>
            <a:ext cx="3794125" cy="751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144000" y="2115437"/>
            <a:ext cx="2438400" cy="338554"/>
          </a:xfrm>
          <a:prstGeom prst="rect">
            <a:avLst/>
          </a:prstGeom>
          <a:noFill/>
        </p:spPr>
        <p:txBody>
          <a:bodyPr wrap="square" rtlCol="0">
            <a:noAutofit/>
          </a:bodyPr>
          <a:lstStyle/>
          <a:p>
            <a:r>
              <a:rPr lang="en-US" sz="1600" dirty="0"/>
              <a:t>Ref = echolocating bat</a:t>
            </a:r>
          </a:p>
        </p:txBody>
      </p:sp>
      <p:cxnSp>
        <p:nvCxnSpPr>
          <p:cNvPr id="13" name="Straight Arrow Connector 12">
            <a:extLst>
              <a:ext uri="{FF2B5EF4-FFF2-40B4-BE49-F238E27FC236}">
                <a16:creationId xmlns:a16="http://schemas.microsoft.com/office/drawing/2014/main" id="{DE6C72E9-EBFC-4E61-9261-52DA5B515FF6}"/>
              </a:ext>
            </a:extLst>
          </p:cNvPr>
          <p:cNvCxnSpPr>
            <a:cxnSpLocks/>
            <a:stCxn id="17" idx="1"/>
          </p:cNvCxnSpPr>
          <p:nvPr/>
        </p:nvCxnSpPr>
        <p:spPr>
          <a:xfrm flipH="1">
            <a:off x="2438400" y="4992213"/>
            <a:ext cx="5665464" cy="34178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61507FC-3633-420B-A27D-5332FDED3887}"/>
              </a:ext>
            </a:extLst>
          </p:cNvPr>
          <p:cNvSpPr/>
          <p:nvPr/>
        </p:nvSpPr>
        <p:spPr>
          <a:xfrm>
            <a:off x="7086600" y="4876479"/>
            <a:ext cx="841093" cy="22241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Rectangle 16">
            <a:extLst>
              <a:ext uri="{FF2B5EF4-FFF2-40B4-BE49-F238E27FC236}">
                <a16:creationId xmlns:a16="http://schemas.microsoft.com/office/drawing/2014/main" id="{3B626D29-5764-4593-9ADA-AC19844EB8BA}"/>
              </a:ext>
            </a:extLst>
          </p:cNvPr>
          <p:cNvSpPr/>
          <p:nvPr/>
        </p:nvSpPr>
        <p:spPr>
          <a:xfrm>
            <a:off x="8103864" y="4876479"/>
            <a:ext cx="887736" cy="23146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9" name="Straight Arrow Connector 18">
            <a:extLst>
              <a:ext uri="{FF2B5EF4-FFF2-40B4-BE49-F238E27FC236}">
                <a16:creationId xmlns:a16="http://schemas.microsoft.com/office/drawing/2014/main" id="{279E15B6-8748-4DE7-BBC0-06E9E658D112}"/>
              </a:ext>
            </a:extLst>
          </p:cNvPr>
          <p:cNvCxnSpPr>
            <a:cxnSpLocks/>
            <a:stCxn id="16" idx="1"/>
          </p:cNvCxnSpPr>
          <p:nvPr/>
        </p:nvCxnSpPr>
        <p:spPr>
          <a:xfrm flipH="1">
            <a:off x="2057402" y="4987687"/>
            <a:ext cx="5029198" cy="7339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609600" y="3857028"/>
                <a:ext cx="5715000" cy="830997"/>
              </a:xfrm>
              <a:prstGeom prst="rect">
                <a:avLst/>
              </a:prstGeom>
            </p:spPr>
            <p:txBody>
              <a:bodyPr wrap="square">
                <a:noAutofit/>
              </a:bodyPr>
              <a:lstStyle/>
              <a:p>
                <a:pPr marL="285750" indent="-285750">
                  <a:buFont typeface="Arial" panose="020B0604020202020204" pitchFamily="34" charset="0"/>
                  <a:buChar char="•"/>
                </a:pPr>
                <a:r>
                  <a:rPr lang="en-US" sz="1600" dirty="0"/>
                  <a:t>To find a confidence interval for the difference in intercepts for these two categories, we just need a confidence interval for </a:t>
                </a:r>
                <a14:m>
                  <m:oMath xmlns:m="http://schemas.openxmlformats.org/officeDocument/2006/math">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panose="02040503050406030204" pitchFamily="18" charset="0"/>
                            <a:ea typeface="Cambria Math" charset="0"/>
                            <a:cs typeface="Cambria Math" charset="0"/>
                          </a:rPr>
                          <m:t>3</m:t>
                        </m:r>
                      </m:sub>
                    </m:sSub>
                  </m:oMath>
                </a14:m>
                <a:r>
                  <a:rPr lang="en-US" sz="1600" dirty="0"/>
                  <a:t>.</a:t>
                </a:r>
              </a:p>
            </p:txBody>
          </p:sp>
        </mc:Choice>
        <mc:Fallback xmlns="">
          <p:sp>
            <p:nvSpPr>
              <p:cNvPr id="27" name="Rectangle 26"/>
              <p:cNvSpPr>
                <a:spLocks noRot="1" noChangeAspect="1" noMove="1" noResize="1" noEditPoints="1" noAdjustHandles="1" noChangeArrowheads="1" noChangeShapeType="1" noTextEdit="1"/>
              </p:cNvSpPr>
              <p:nvPr/>
            </p:nvSpPr>
            <p:spPr>
              <a:xfrm>
                <a:off x="609600" y="3857028"/>
                <a:ext cx="5715000" cy="830997"/>
              </a:xfrm>
              <a:prstGeom prst="rect">
                <a:avLst/>
              </a:prstGeom>
              <a:blipFill>
                <a:blip r:embed="rId6"/>
                <a:stretch>
                  <a:fillRect l="-426" t="-2206" b="-8824"/>
                </a:stretch>
              </a:blipFill>
            </p:spPr>
            <p:txBody>
              <a:bodyPr/>
              <a:lstStyle/>
              <a:p>
                <a:r>
                  <a:rPr lang="en-US">
                    <a:noFill/>
                  </a:rPr>
                  <a:t> </a:t>
                </a:r>
              </a:p>
            </p:txBody>
          </p:sp>
        </mc:Fallback>
      </mc:AlternateContent>
    </p:spTree>
    <p:extLst>
      <p:ext uri="{BB962C8B-B14F-4D97-AF65-F5344CB8AC3E}">
        <p14:creationId xmlns:p14="http://schemas.microsoft.com/office/powerpoint/2010/main" val="76308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7" grpId="0"/>
      <p:bldP spid="16" grpId="0" animBg="1"/>
      <p:bldP spid="16" grpId="1" animBg="1"/>
      <p:bldP spid="17" grpId="0" animBg="1"/>
      <p:bldP spid="17"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6B75-D385-2543-9AC1-4CF064E3DA57}"/>
              </a:ext>
            </a:extLst>
          </p:cNvPr>
          <p:cNvSpPr>
            <a:spLocks noGrp="1"/>
          </p:cNvSpPr>
          <p:nvPr>
            <p:ph type="title"/>
          </p:nvPr>
        </p:nvSpPr>
        <p:spPr/>
        <p:txBody>
          <a:bodyPr/>
          <a:lstStyle/>
          <a:p>
            <a:r>
              <a:rPr lang="en-US" dirty="0"/>
              <a:t>Interpretation</a:t>
            </a:r>
          </a:p>
        </p:txBody>
      </p:sp>
      <p:sp>
        <p:nvSpPr>
          <p:cNvPr id="4" name="Content Placeholder 2">
            <a:extLst>
              <a:ext uri="{FF2B5EF4-FFF2-40B4-BE49-F238E27FC236}">
                <a16:creationId xmlns:a16="http://schemas.microsoft.com/office/drawing/2014/main" id="{B021A06E-EF30-284C-908C-BAE85D8007C1}"/>
              </a:ext>
            </a:extLst>
          </p:cNvPr>
          <p:cNvSpPr txBox="1">
            <a:spLocks/>
          </p:cNvSpPr>
          <p:nvPr/>
        </p:nvSpPr>
        <p:spPr>
          <a:xfrm>
            <a:off x="609600" y="1600205"/>
            <a:ext cx="10972800" cy="685796"/>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Find a 95% confidence interval for the difference in the </a:t>
            </a:r>
            <a:r>
              <a:rPr lang="en-US" sz="1600" dirty="0">
                <a:solidFill>
                  <a:srgbClr val="0070C0"/>
                </a:solidFill>
              </a:rPr>
              <a:t>intercepts</a:t>
            </a:r>
            <a:r>
              <a:rPr lang="en-US" sz="1600" dirty="0"/>
              <a:t> between </a:t>
            </a:r>
            <a:r>
              <a:rPr lang="en-US" sz="1600" b="1" dirty="0">
                <a:solidFill>
                  <a:srgbClr val="00B050"/>
                </a:solidFill>
              </a:rPr>
              <a:t>non-echolocating birds and echolocating bats.</a:t>
            </a:r>
          </a:p>
          <a:p>
            <a:pPr marL="0" indent="0">
              <a:buFont typeface="Arial" charset="0"/>
              <a:buNone/>
            </a:pPr>
            <a:endParaRPr lang="en-US" sz="1600" dirty="0"/>
          </a:p>
        </p:txBody>
      </p:sp>
      <p:pic>
        <p:nvPicPr>
          <p:cNvPr id="5" name="Picture 4">
            <a:extLst>
              <a:ext uri="{FF2B5EF4-FFF2-40B4-BE49-F238E27FC236}">
                <a16:creationId xmlns:a16="http://schemas.microsoft.com/office/drawing/2014/main" id="{F8B17903-B8C9-574C-A550-31509F002B49}"/>
              </a:ext>
            </a:extLst>
          </p:cNvPr>
          <p:cNvPicPr>
            <a:picLocks noChangeAspect="1"/>
          </p:cNvPicPr>
          <p:nvPr/>
        </p:nvPicPr>
        <p:blipFill>
          <a:blip r:embed="rId2"/>
          <a:stretch>
            <a:fillRect/>
          </a:stretch>
        </p:blipFill>
        <p:spPr>
          <a:xfrm>
            <a:off x="2743200" y="2189504"/>
            <a:ext cx="6464300" cy="2992096"/>
          </a:xfrm>
          <a:prstGeom prst="rect">
            <a:avLst/>
          </a:prstGeom>
        </p:spPr>
      </p:pic>
      <p:sp>
        <p:nvSpPr>
          <p:cNvPr id="6" name="Rectangle 5">
            <a:extLst>
              <a:ext uri="{FF2B5EF4-FFF2-40B4-BE49-F238E27FC236}">
                <a16:creationId xmlns:a16="http://schemas.microsoft.com/office/drawing/2014/main" id="{52868BE8-5E7A-5741-8072-FB49FB58ABDC}"/>
              </a:ext>
            </a:extLst>
          </p:cNvPr>
          <p:cNvSpPr/>
          <p:nvPr/>
        </p:nvSpPr>
        <p:spPr>
          <a:xfrm>
            <a:off x="345066" y="5257795"/>
            <a:ext cx="11501867" cy="1477328"/>
          </a:xfrm>
          <a:prstGeom prst="rect">
            <a:avLst/>
          </a:prstGeom>
        </p:spPr>
        <p:txBody>
          <a:bodyPr wrap="none">
            <a:spAutoFit/>
          </a:bodyPr>
          <a:lstStyle/>
          <a:p>
            <a:r>
              <a:rPr lang="en-US" b="1" dirty="0">
                <a:solidFill>
                  <a:srgbClr val="FF0000"/>
                </a:solidFill>
              </a:rPr>
              <a:t>Since we are assuming the lines are parallel, we are 95% confident that the true difference </a:t>
            </a:r>
          </a:p>
          <a:p>
            <a:r>
              <a:rPr lang="en-US" b="1" dirty="0">
                <a:solidFill>
                  <a:srgbClr val="FF0000"/>
                </a:solidFill>
              </a:rPr>
              <a:t>in mean log energy expenditure is contained in the interval (−.3105, .3577). Since zero is in the interval, </a:t>
            </a:r>
          </a:p>
          <a:p>
            <a:r>
              <a:rPr lang="en-US" b="1" dirty="0">
                <a:solidFill>
                  <a:srgbClr val="FF0000"/>
                </a:solidFill>
              </a:rPr>
              <a:t>it is plausible given the data that there is not a difference in the means (and thus there is not a </a:t>
            </a:r>
          </a:p>
          <a:p>
            <a:r>
              <a:rPr lang="en-US" b="1" dirty="0">
                <a:solidFill>
                  <a:srgbClr val="FF0000"/>
                </a:solidFill>
              </a:rPr>
              <a:t>Significant difference in the median energy expenditure between the non-echolocating birds and </a:t>
            </a:r>
          </a:p>
          <a:p>
            <a:r>
              <a:rPr lang="en-US" b="1" dirty="0">
                <a:solidFill>
                  <a:srgbClr val="FF0000"/>
                </a:solidFill>
              </a:rPr>
              <a:t>echolocating bats.</a:t>
            </a:r>
          </a:p>
        </p:txBody>
      </p:sp>
    </p:spTree>
    <p:extLst>
      <p:ext uri="{BB962C8B-B14F-4D97-AF65-F5344CB8AC3E}">
        <p14:creationId xmlns:p14="http://schemas.microsoft.com/office/powerpoint/2010/main" val="28610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57100FE-94EC-4532-B595-1C98FA7018C9}"/>
              </a:ext>
            </a:extLst>
          </p:cNvPr>
          <p:cNvSpPr>
            <a:spLocks noGrp="1"/>
          </p:cNvSpPr>
          <p:nvPr>
            <p:ph idx="4294967295"/>
          </p:nvPr>
        </p:nvSpPr>
        <p:spPr>
          <a:xfrm>
            <a:off x="281776" y="685802"/>
            <a:ext cx="10972800" cy="986404"/>
          </a:xfrm>
        </p:spPr>
        <p:txBody>
          <a:bodyPr/>
          <a:lstStyle/>
          <a:p>
            <a:r>
              <a:rPr lang="en-US" sz="1800" dirty="0"/>
              <a:t>Find a 95% confidence interval for the difference in the intercepts between </a:t>
            </a:r>
            <a:r>
              <a:rPr lang="en-US" sz="1800" b="1" dirty="0">
                <a:solidFill>
                  <a:srgbClr val="00B050"/>
                </a:solidFill>
              </a:rPr>
              <a:t>non-echolocating birds and echolocating bats</a:t>
            </a:r>
            <a:r>
              <a:rPr lang="en-US" sz="1800" b="1" dirty="0"/>
              <a:t>.</a:t>
            </a:r>
            <a:r>
              <a:rPr lang="en-US" sz="1800" dirty="0"/>
              <a:t> </a:t>
            </a:r>
          </a:p>
          <a:p>
            <a:r>
              <a:rPr lang="en-US" sz="1800" dirty="0"/>
              <a:t>Two ways:</a:t>
            </a:r>
          </a:p>
        </p:txBody>
      </p:sp>
      <p:sp>
        <p:nvSpPr>
          <p:cNvPr id="9" name="TextBox 8">
            <a:extLst>
              <a:ext uri="{FF2B5EF4-FFF2-40B4-BE49-F238E27FC236}">
                <a16:creationId xmlns:a16="http://schemas.microsoft.com/office/drawing/2014/main" id="{EC362FC2-56EC-4339-BDB8-219F047C5CCD}"/>
              </a:ext>
            </a:extLst>
          </p:cNvPr>
          <p:cNvSpPr txBox="1"/>
          <p:nvPr/>
        </p:nvSpPr>
        <p:spPr>
          <a:xfrm>
            <a:off x="914400" y="5695956"/>
            <a:ext cx="5919333" cy="369332"/>
          </a:xfrm>
          <a:prstGeom prst="rect">
            <a:avLst/>
          </a:prstGeom>
          <a:noFill/>
        </p:spPr>
        <p:txBody>
          <a:bodyPr wrap="square" rtlCol="0">
            <a:noAutofit/>
          </a:bodyPr>
          <a:lstStyle/>
          <a:p>
            <a:r>
              <a:rPr lang="en-US" sz="1600" dirty="0"/>
              <a:t>Make one of the types of interest a reference level.</a:t>
            </a:r>
          </a:p>
        </p:txBody>
      </p:sp>
      <p:sp>
        <p:nvSpPr>
          <p:cNvPr id="13" name="Content Placeholder 2">
            <a:extLst>
              <a:ext uri="{FF2B5EF4-FFF2-40B4-BE49-F238E27FC236}">
                <a16:creationId xmlns:a16="http://schemas.microsoft.com/office/drawing/2014/main" id="{B57100FE-94EC-4532-B595-1C98FA7018C9}"/>
              </a:ext>
            </a:extLst>
          </p:cNvPr>
          <p:cNvSpPr txBox="1">
            <a:spLocks/>
          </p:cNvSpPr>
          <p:nvPr/>
        </p:nvSpPr>
        <p:spPr>
          <a:xfrm>
            <a:off x="281776" y="1828800"/>
            <a:ext cx="10972800" cy="53678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00050" lvl="1" indent="0">
              <a:buNone/>
            </a:pPr>
            <a:r>
              <a:rPr lang="en-US" sz="1600" dirty="0"/>
              <a:t>A.  Using the Variance/Covariance Method in proc reg. (Hint: You will have had to adjust the data … use the following output below to think about how you would construct this interval.)</a:t>
            </a:r>
          </a:p>
        </p:txBody>
      </p:sp>
      <p:sp>
        <p:nvSpPr>
          <p:cNvPr id="3" name="Rectangle 2">
            <a:extLst>
              <a:ext uri="{FF2B5EF4-FFF2-40B4-BE49-F238E27FC236}">
                <a16:creationId xmlns:a16="http://schemas.microsoft.com/office/drawing/2014/main" id="{4FA15342-70C0-ED4C-BC50-55170AB907F5}"/>
              </a:ext>
            </a:extLst>
          </p:cNvPr>
          <p:cNvSpPr/>
          <p:nvPr/>
        </p:nvSpPr>
        <p:spPr>
          <a:xfrm>
            <a:off x="648111" y="5357402"/>
            <a:ext cx="4397358" cy="338554"/>
          </a:xfrm>
          <a:prstGeom prst="rect">
            <a:avLst/>
          </a:prstGeom>
        </p:spPr>
        <p:txBody>
          <a:bodyPr wrap="none">
            <a:spAutoFit/>
          </a:bodyPr>
          <a:lstStyle/>
          <a:p>
            <a:pPr marL="114300" lvl="1"/>
            <a:r>
              <a:rPr lang="en-US" sz="1600" dirty="0"/>
              <a:t>B.  Using the Reference Method in proc </a:t>
            </a:r>
            <a:r>
              <a:rPr lang="en-US" sz="1600" dirty="0" err="1"/>
              <a:t>glm</a:t>
            </a:r>
            <a:r>
              <a:rPr lang="en-US" sz="1600" dirty="0"/>
              <a:t>. </a:t>
            </a:r>
          </a:p>
        </p:txBody>
      </p:sp>
      <p:pic>
        <p:nvPicPr>
          <p:cNvPr id="12" name="Picture 2">
            <a:extLst>
              <a:ext uri="{FF2B5EF4-FFF2-40B4-BE49-F238E27FC236}">
                <a16:creationId xmlns:a16="http://schemas.microsoft.com/office/drawing/2014/main" id="{F0DEB9FB-8B83-2849-B355-B8E8E46C23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2551" r="875" b="2389"/>
          <a:stretch/>
        </p:blipFill>
        <p:spPr bwMode="auto">
          <a:xfrm>
            <a:off x="6033772" y="5402012"/>
            <a:ext cx="2202287" cy="877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F5A03F41-50FE-9240-951D-0FA606AD8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238" y="6341475"/>
            <a:ext cx="1808688" cy="358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32716913-2FDA-FB43-AEF0-83EEF9631C96}"/>
              </a:ext>
            </a:extLst>
          </p:cNvPr>
          <p:cNvPicPr>
            <a:picLocks noChangeAspect="1"/>
          </p:cNvPicPr>
          <p:nvPr/>
        </p:nvPicPr>
        <p:blipFill>
          <a:blip r:embed="rId5"/>
          <a:stretch>
            <a:fillRect/>
          </a:stretch>
        </p:blipFill>
        <p:spPr>
          <a:xfrm>
            <a:off x="8964565" y="5473527"/>
            <a:ext cx="1771041" cy="1153473"/>
          </a:xfrm>
          <a:prstGeom prst="rect">
            <a:avLst/>
          </a:prstGeom>
        </p:spPr>
      </p:pic>
      <p:pic>
        <p:nvPicPr>
          <p:cNvPr id="7" name="Picture 6">
            <a:extLst>
              <a:ext uri="{FF2B5EF4-FFF2-40B4-BE49-F238E27FC236}">
                <a16:creationId xmlns:a16="http://schemas.microsoft.com/office/drawing/2014/main" id="{24F31245-549A-DE49-9C34-73EE14B9D251}"/>
              </a:ext>
            </a:extLst>
          </p:cNvPr>
          <p:cNvPicPr>
            <a:picLocks noChangeAspect="1"/>
          </p:cNvPicPr>
          <p:nvPr/>
        </p:nvPicPr>
        <p:blipFill>
          <a:blip r:embed="rId6"/>
          <a:stretch>
            <a:fillRect/>
          </a:stretch>
        </p:blipFill>
        <p:spPr>
          <a:xfrm>
            <a:off x="5034442" y="2779879"/>
            <a:ext cx="1953516" cy="1206500"/>
          </a:xfrm>
          <a:prstGeom prst="rect">
            <a:avLst/>
          </a:prstGeom>
        </p:spPr>
      </p:pic>
      <p:pic>
        <p:nvPicPr>
          <p:cNvPr id="16" name="Picture 15">
            <a:extLst>
              <a:ext uri="{FF2B5EF4-FFF2-40B4-BE49-F238E27FC236}">
                <a16:creationId xmlns:a16="http://schemas.microsoft.com/office/drawing/2014/main" id="{F2A969ED-7FB3-D348-847D-CA89EF31C535}"/>
              </a:ext>
            </a:extLst>
          </p:cNvPr>
          <p:cNvPicPr>
            <a:picLocks noChangeAspect="1"/>
          </p:cNvPicPr>
          <p:nvPr/>
        </p:nvPicPr>
        <p:blipFill rotWithShape="1">
          <a:blip r:embed="rId7"/>
          <a:srcRect t="7847" b="2061"/>
          <a:stretch/>
        </p:blipFill>
        <p:spPr>
          <a:xfrm>
            <a:off x="2590800" y="2499629"/>
            <a:ext cx="6704276" cy="2301546"/>
          </a:xfrm>
          <a:prstGeom prst="rect">
            <a:avLst/>
          </a:prstGeom>
        </p:spPr>
      </p:pic>
    </p:spTree>
    <p:extLst>
      <p:ext uri="{BB962C8B-B14F-4D97-AF65-F5344CB8AC3E}">
        <p14:creationId xmlns:p14="http://schemas.microsoft.com/office/powerpoint/2010/main" val="217751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28772B-B955-0C4A-85B8-9A80D60C1F00}"/>
              </a:ext>
            </a:extLst>
          </p:cNvPr>
          <p:cNvSpPr txBox="1"/>
          <p:nvPr/>
        </p:nvSpPr>
        <p:spPr>
          <a:xfrm>
            <a:off x="2171700" y="3244334"/>
            <a:ext cx="7848600" cy="369332"/>
          </a:xfrm>
          <a:prstGeom prst="rect">
            <a:avLst/>
          </a:prstGeom>
          <a:noFill/>
        </p:spPr>
        <p:txBody>
          <a:bodyPr wrap="square" rtlCol="0">
            <a:spAutoFit/>
          </a:bodyPr>
          <a:lstStyle/>
          <a:p>
            <a:pPr algn="ctr"/>
            <a:r>
              <a:rPr lang="en-US" dirty="0"/>
              <a:t>For Live Session</a:t>
            </a:r>
          </a:p>
        </p:txBody>
      </p:sp>
    </p:spTree>
    <p:extLst>
      <p:ext uri="{BB962C8B-B14F-4D97-AF65-F5344CB8AC3E}">
        <p14:creationId xmlns:p14="http://schemas.microsoft.com/office/powerpoint/2010/main" val="606904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 Using the Reference Method in PROC GLM</a:t>
            </a:r>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a:xfrm>
                <a:off x="609600" y="1600204"/>
                <a:ext cx="10972800" cy="900886"/>
              </a:xfrm>
            </p:spPr>
            <p:txBody>
              <a:bodyPr/>
              <a:lstStyle/>
              <a:p>
                <a:pPr marL="0" indent="0">
                  <a:buNone/>
                </a:pPr>
                <a:r>
                  <a:rPr lang="en-US" sz="1800" dirty="0"/>
                  <a:t>Find a 95% confidence interval for the difference between the intercepts for the non-echolocating bats and birds.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oMath>
                </a14:m>
                <a:r>
                  <a:rPr lang="en-US" sz="1800" dirty="0"/>
                  <a:t>)</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𝜇</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a:rPr>
                            <m:t>𝑙𝑒𝑛𝑒𝑟𝑔𝑦</m:t>
                          </m:r>
                        </m:e>
                      </m:d>
                      <m:r>
                        <a:rPr lang="en-US" sz="1800" i="1">
                          <a:latin typeface="Cambria Math"/>
                        </a:rPr>
                        <m:t>= </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rPr>
                            <m:t>0</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rPr>
                            <m:t>1</m:t>
                          </m:r>
                        </m:sub>
                      </m:sSub>
                      <m:r>
                        <a:rPr lang="en-US" sz="1800" i="1">
                          <a:latin typeface="Cambria Math"/>
                        </a:rPr>
                        <m:t>𝑙𝑚𝑎𝑠𝑠</m:t>
                      </m:r>
                      <m:r>
                        <a:rPr lang="en-US" sz="1800" i="1">
                          <a:latin typeface="Cambria Math"/>
                        </a:rPr>
                        <m:t>+</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a:rPr>
                            <m:t>2</m:t>
                          </m:r>
                        </m:sub>
                      </m:sSub>
                      <m:r>
                        <a:rPr lang="en-US" sz="1800" i="1">
                          <a:latin typeface="Cambria Math"/>
                        </a:rPr>
                        <m:t>𝑏𝑖𝑟𝑑</m:t>
                      </m:r>
                      <m:r>
                        <a:rPr lang="en-US" sz="1800" i="1">
                          <a:latin typeface="Cambria Math"/>
                        </a:rPr>
                        <m:t>+</m:t>
                      </m:r>
                      <m:sSub>
                        <m:sSubPr>
                          <m:ctrlPr>
                            <a:rPr lang="en-US" sz="1800" i="1">
                              <a:latin typeface="Cambria Math" panose="02040503050406030204" pitchFamily="18" charset="0"/>
                            </a:rPr>
                          </m:ctrlPr>
                        </m:sSubPr>
                        <m:e>
                          <m:r>
                            <a:rPr lang="en-US" sz="1800" i="1">
                              <a:latin typeface="Cambria Math"/>
                              <a:ea typeface="Cambria Math"/>
                            </a:rPr>
                            <m:t>𝛽</m:t>
                          </m:r>
                        </m:e>
                        <m:sub>
                          <m:r>
                            <a:rPr lang="en-US" sz="1800" i="1">
                              <a:latin typeface="Cambria Math" panose="02040503050406030204" pitchFamily="18" charset="0"/>
                              <a:ea typeface="Cambria Math"/>
                            </a:rPr>
                            <m:t>3</m:t>
                          </m:r>
                        </m:sub>
                      </m:sSub>
                      <m:r>
                        <a:rPr lang="en-US" sz="1800" i="1">
                          <a:latin typeface="Cambria Math"/>
                        </a:rPr>
                        <m:t>𝑒𝑏𝑎𝑡</m:t>
                      </m:r>
                    </m:oMath>
                  </m:oMathPara>
                </a14:m>
                <a:endParaRPr lang="en-US" sz="1800" dirty="0"/>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xfrm>
                <a:off x="609600" y="1600204"/>
                <a:ext cx="10972800" cy="900886"/>
              </a:xfrm>
              <a:blipFill>
                <a:blip r:embed="rId3"/>
                <a:stretch>
                  <a:fillRect l="-444" t="-4082" r="-333" b="-8163"/>
                </a:stretch>
              </a:blipFill>
            </p:spPr>
            <p:txBody>
              <a:bodyPr/>
              <a:lstStyle/>
              <a:p>
                <a:r>
                  <a:rPr lang="en-US">
                    <a:noFill/>
                  </a:rPr>
                  <a:t> </a:t>
                </a:r>
              </a:p>
            </p:txBody>
          </p:sp>
        </mc:Fallback>
      </mc:AlternateContent>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90" t="2665" r="991" b="2900"/>
          <a:stretch/>
        </p:blipFill>
        <p:spPr bwMode="auto">
          <a:xfrm>
            <a:off x="3583940" y="2665454"/>
            <a:ext cx="5024120" cy="201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515615" y="4787494"/>
            <a:ext cx="3160770" cy="1754326"/>
          </a:xfrm>
          <a:prstGeom prst="rect">
            <a:avLst/>
          </a:prstGeom>
          <a:noFill/>
        </p:spPr>
        <p:txBody>
          <a:bodyPr wrap="square" rtlCol="0">
            <a:noAutofit/>
          </a:bodyPr>
          <a:lstStyle/>
          <a:p>
            <a:r>
              <a:rPr lang="en-US" b="1" dirty="0">
                <a:solidFill>
                  <a:srgbClr val="FF0000"/>
                </a:solidFill>
              </a:rPr>
              <a:t>df = 16 (n = 20)</a:t>
            </a:r>
          </a:p>
          <a:p>
            <a:r>
              <a:rPr lang="en-US" b="1" dirty="0">
                <a:solidFill>
                  <a:srgbClr val="FF0000"/>
                </a:solidFill>
              </a:rPr>
              <a:t>MOE = t</a:t>
            </a:r>
            <a:r>
              <a:rPr lang="en-US" b="1" baseline="-25000" dirty="0">
                <a:solidFill>
                  <a:srgbClr val="FF0000"/>
                </a:solidFill>
              </a:rPr>
              <a:t>16,.975 </a:t>
            </a:r>
            <a:r>
              <a:rPr lang="en-US" b="1" dirty="0">
                <a:solidFill>
                  <a:srgbClr val="FF0000"/>
                </a:solidFill>
              </a:rPr>
              <a:t>* SE</a:t>
            </a:r>
          </a:p>
          <a:p>
            <a:r>
              <a:rPr lang="en-US" b="1" dirty="0">
                <a:solidFill>
                  <a:srgbClr val="FF0000"/>
                </a:solidFill>
              </a:rPr>
              <a:t>MOE = 2.12 * .1142</a:t>
            </a:r>
          </a:p>
          <a:p>
            <a:r>
              <a:rPr lang="en-US" b="1" dirty="0">
                <a:solidFill>
                  <a:srgbClr val="FF0000"/>
                </a:solidFill>
              </a:rPr>
              <a:t>MOE = .2421</a:t>
            </a:r>
          </a:p>
          <a:p>
            <a:r>
              <a:rPr lang="en-US" b="1" dirty="0">
                <a:solidFill>
                  <a:srgbClr val="FF0000"/>
                </a:solidFill>
              </a:rPr>
              <a:t>95% CI: (.10226 ± .2421) </a:t>
            </a:r>
          </a:p>
          <a:p>
            <a:r>
              <a:rPr lang="en-US" b="1" dirty="0">
                <a:solidFill>
                  <a:srgbClr val="FF0000"/>
                </a:solidFill>
              </a:rPr>
              <a:t>95% CI: (−.13944, .34436)</a:t>
            </a:r>
          </a:p>
        </p:txBody>
      </p:sp>
      <p:sp>
        <p:nvSpPr>
          <p:cNvPr id="7" name="TextBox 6">
            <a:extLst>
              <a:ext uri="{FF2B5EF4-FFF2-40B4-BE49-F238E27FC236}">
                <a16:creationId xmlns:a16="http://schemas.microsoft.com/office/drawing/2014/main" id="{BF95DD91-BB65-4CF2-8738-03A2C1850D93}"/>
              </a:ext>
            </a:extLst>
          </p:cNvPr>
          <p:cNvSpPr txBox="1"/>
          <p:nvPr/>
        </p:nvSpPr>
        <p:spPr>
          <a:xfrm>
            <a:off x="8610600" y="2169501"/>
            <a:ext cx="2971800" cy="369332"/>
          </a:xfrm>
          <a:prstGeom prst="rect">
            <a:avLst/>
          </a:prstGeom>
          <a:noFill/>
        </p:spPr>
        <p:txBody>
          <a:bodyPr wrap="square" rtlCol="0">
            <a:noAutofit/>
          </a:bodyPr>
          <a:lstStyle/>
          <a:p>
            <a:r>
              <a:rPr lang="en-US" dirty="0"/>
              <a:t>Ref = non-echolocating bat</a:t>
            </a:r>
          </a:p>
        </p:txBody>
      </p:sp>
      <p:cxnSp>
        <p:nvCxnSpPr>
          <p:cNvPr id="8" name="Straight Arrow Connector 7">
            <a:extLst>
              <a:ext uri="{FF2B5EF4-FFF2-40B4-BE49-F238E27FC236}">
                <a16:creationId xmlns:a16="http://schemas.microsoft.com/office/drawing/2014/main" id="{0A2F88EC-4CBA-462E-B7D0-831E840959F5}"/>
              </a:ext>
            </a:extLst>
          </p:cNvPr>
          <p:cNvCxnSpPr>
            <a:cxnSpLocks/>
            <a:stCxn id="10" idx="2"/>
          </p:cNvCxnSpPr>
          <p:nvPr/>
        </p:nvCxnSpPr>
        <p:spPr>
          <a:xfrm>
            <a:off x="5331461" y="4008120"/>
            <a:ext cx="632460" cy="193548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9B41933-8FAC-42FB-9694-77988FAB3E4A}"/>
              </a:ext>
            </a:extLst>
          </p:cNvPr>
          <p:cNvSpPr/>
          <p:nvPr/>
        </p:nvSpPr>
        <p:spPr>
          <a:xfrm>
            <a:off x="6154420" y="3682482"/>
            <a:ext cx="1176020" cy="30075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Rectangle 9">
            <a:extLst>
              <a:ext uri="{FF2B5EF4-FFF2-40B4-BE49-F238E27FC236}">
                <a16:creationId xmlns:a16="http://schemas.microsoft.com/office/drawing/2014/main" id="{5FC40961-CDFF-445C-94DF-DB17326DF5BD}"/>
              </a:ext>
            </a:extLst>
          </p:cNvPr>
          <p:cNvSpPr/>
          <p:nvPr/>
        </p:nvSpPr>
        <p:spPr>
          <a:xfrm>
            <a:off x="4787901" y="3657600"/>
            <a:ext cx="1087119" cy="35052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72D252F3-998D-48B7-911D-55F37E241908}"/>
              </a:ext>
            </a:extLst>
          </p:cNvPr>
          <p:cNvCxnSpPr>
            <a:cxnSpLocks/>
          </p:cNvCxnSpPr>
          <p:nvPr/>
        </p:nvCxnSpPr>
        <p:spPr>
          <a:xfrm flipH="1">
            <a:off x="6418580" y="4008120"/>
            <a:ext cx="340359" cy="140208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24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8"/>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9" grpId="1" animBg="1"/>
      <p:bldP spid="10" grpId="0" animBg="1"/>
      <p:bldP spid="10" grpId="1"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173" t="4115" r="639" b="1532"/>
          <a:stretch/>
        </p:blipFill>
        <p:spPr bwMode="auto">
          <a:xfrm>
            <a:off x="6400800" y="2361124"/>
            <a:ext cx="4088215" cy="1522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3200" dirty="0"/>
              <a:t>B. Using the Variance/Covariance Method</a:t>
            </a:r>
            <a:br>
              <a:rPr lang="en-US" sz="3200" dirty="0"/>
            </a:br>
            <a:r>
              <a:rPr lang="en-US" sz="3200" dirty="0"/>
              <a:t>in PROC REG (Hint: You Will Have to Adjust the Data!)</a:t>
            </a:r>
          </a:p>
        </p:txBody>
      </p:sp>
      <p:sp>
        <p:nvSpPr>
          <p:cNvPr id="19" name="Content Placeholder 18"/>
          <p:cNvSpPr>
            <a:spLocks noGrp="1"/>
          </p:cNvSpPr>
          <p:nvPr>
            <p:ph idx="1"/>
          </p:nvPr>
        </p:nvSpPr>
        <p:spPr>
          <a:xfrm>
            <a:off x="609600" y="1600203"/>
            <a:ext cx="10972799" cy="393159"/>
          </a:xfrm>
        </p:spPr>
        <p:txBody>
          <a:bodyPr>
            <a:noAutofit/>
          </a:bodyPr>
          <a:lstStyle/>
          <a:p>
            <a:pPr marL="0" indent="0">
              <a:buNone/>
            </a:pPr>
            <a:r>
              <a:rPr lang="en-US" sz="1600" dirty="0"/>
              <a:t>Find a 95% confidence interval for the difference between the intercepts for the non-echolocating bats and birds.</a:t>
            </a:r>
          </a:p>
        </p:txBody>
      </p:sp>
      <p:sp>
        <p:nvSpPr>
          <p:cNvPr id="4" name="Rectangle 3">
            <a:extLst>
              <a:ext uri="{FF2B5EF4-FFF2-40B4-BE49-F238E27FC236}">
                <a16:creationId xmlns:a16="http://schemas.microsoft.com/office/drawing/2014/main" id="{0C730722-CF35-4B6A-B457-B50C181DD951}"/>
              </a:ext>
            </a:extLst>
          </p:cNvPr>
          <p:cNvSpPr/>
          <p:nvPr/>
        </p:nvSpPr>
        <p:spPr>
          <a:xfrm>
            <a:off x="8763000" y="3620233"/>
            <a:ext cx="839952" cy="23006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29FC91D-5ABA-4121-87EB-6F2347DF15A1}"/>
                  </a:ext>
                </a:extLst>
              </p:cNvPr>
              <p:cNvSpPr txBox="1"/>
              <p:nvPr/>
            </p:nvSpPr>
            <p:spPr>
              <a:xfrm>
                <a:off x="1166590" y="3674523"/>
                <a:ext cx="5291359" cy="371577"/>
              </a:xfrm>
              <a:prstGeom prst="rect">
                <a:avLst/>
              </a:prstGeom>
              <a:noFill/>
            </p:spPr>
            <p:txBody>
              <a:bodyPr wrap="square" rtlCol="0">
                <a:noAutofit/>
              </a:bodyPr>
              <a:lstStyle/>
              <a:p>
                <a:pPr/>
                <a14:m>
                  <m:oMathPara xmlns:m="http://schemas.openxmlformats.org/officeDocument/2006/math">
                    <m:oMathParaPr>
                      <m:jc m:val="left"/>
                    </m:oMathParaPr>
                    <m:oMath xmlns:m="http://schemas.openxmlformats.org/officeDocument/2006/math">
                      <m:r>
                        <a:rPr lang="en-US" sz="1600" i="1">
                          <a:latin typeface="Cambria Math"/>
                        </a:rPr>
                        <m:t>𝑉𝑎𝑟</m:t>
                      </m:r>
                      <m:r>
                        <a:rPr lang="en-US" sz="1600" i="1">
                          <a:latin typeface="Cambria Math"/>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e>
                      </m:d>
                      <m:r>
                        <a:rPr lang="en-US" sz="1600">
                          <a:latin typeface="Cambria Math" panose="02040503050406030204" pitchFamily="18" charset="0"/>
                          <a:ea typeface="Cambria Math" charset="0"/>
                          <a:cs typeface="Cambria Math" charset="0"/>
                        </a:rPr>
                        <m:t>=</m:t>
                      </m:r>
                      <m:r>
                        <a:rPr lang="en-US" sz="1600" i="1">
                          <a:latin typeface="Cambria Math"/>
                        </a:rPr>
                        <m:t>𝑉𝑎𝑟</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e>
                      </m:d>
                      <m:r>
                        <a:rPr lang="en-US" sz="1600" i="1">
                          <a:latin typeface="Cambria Math" charset="0"/>
                        </a:rPr>
                        <m:t>+</m:t>
                      </m:r>
                      <m:r>
                        <a:rPr lang="en-US" sz="1600" i="1">
                          <a:latin typeface="Cambria Math"/>
                        </a:rPr>
                        <m:t>𝑉𝑎𝑟</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e>
                      </m:d>
                      <m:r>
                        <a:rPr lang="en-US" sz="1600" i="1">
                          <a:latin typeface="Cambria Math" charset="0"/>
                          <a:ea typeface="Cambria Math"/>
                        </a:rPr>
                        <m:t>−2∗</m:t>
                      </m:r>
                      <m:r>
                        <a:rPr lang="en-US" sz="1600" i="1">
                          <a:latin typeface="Cambria Math"/>
                        </a:rPr>
                        <m:t>𝐶𝑜𝑣</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r>
                            <a:rPr lang="en-US" sz="1600" i="1">
                              <a:latin typeface="Cambria Math"/>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e>
                      </m:d>
                    </m:oMath>
                  </m:oMathPara>
                </a14:m>
                <a:endParaRPr lang="en-US" sz="1200" dirty="0"/>
              </a:p>
            </p:txBody>
          </p:sp>
        </mc:Choice>
        <mc:Fallback xmlns="">
          <p:sp>
            <p:nvSpPr>
              <p:cNvPr id="5" name="TextBox 4">
                <a:extLst>
                  <a:ext uri="{FF2B5EF4-FFF2-40B4-BE49-F238E27FC236}">
                    <a16:creationId xmlns:a16="http://schemas.microsoft.com/office/drawing/2014/main" id="{F29FC91D-5ABA-4121-87EB-6F2347DF15A1}"/>
                  </a:ext>
                </a:extLst>
              </p:cNvPr>
              <p:cNvSpPr txBox="1">
                <a:spLocks noRot="1" noChangeAspect="1" noMove="1" noResize="1" noEditPoints="1" noAdjustHandles="1" noChangeArrowheads="1" noChangeShapeType="1" noTextEdit="1"/>
              </p:cNvSpPr>
              <p:nvPr/>
            </p:nvSpPr>
            <p:spPr>
              <a:xfrm>
                <a:off x="1166590" y="3674523"/>
                <a:ext cx="5291359" cy="371577"/>
              </a:xfrm>
              <a:prstGeom prst="rect">
                <a:avLst/>
              </a:prstGeom>
              <a:blipFill>
                <a:blip r:embed="rId3"/>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5D0023-0F69-49D5-BF38-E1AE043D5CAF}"/>
                  </a:ext>
                </a:extLst>
              </p:cNvPr>
              <p:cNvSpPr txBox="1"/>
              <p:nvPr/>
            </p:nvSpPr>
            <p:spPr>
              <a:xfrm>
                <a:off x="1166590" y="4100290"/>
                <a:ext cx="4899643" cy="371577"/>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a:rPr>
                        <m:t>𝑉𝑎𝑟</m:t>
                      </m:r>
                      <m:r>
                        <a:rPr lang="en-US" sz="1600" i="1">
                          <a:latin typeface="Cambria Math"/>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a:rPr>
                                <m:t>2</m:t>
                              </m:r>
                            </m:sub>
                          </m:sSub>
                          <m:r>
                            <a:rPr lang="en-US" sz="1600" i="1">
                              <a:latin typeface="Cambria Math"/>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ea typeface="Cambria Math"/>
                                </a:rPr>
                                <m:t>3</m:t>
                              </m:r>
                            </m:sub>
                          </m:sSub>
                        </m:e>
                      </m:d>
                      <m:r>
                        <a:rPr lang="en-US" sz="1600" i="1">
                          <a:latin typeface="Cambria Math"/>
                        </a:rPr>
                        <m:t>=.02484+.04108−2(.02644)</m:t>
                      </m:r>
                    </m:oMath>
                  </m:oMathPara>
                </a14:m>
                <a:endParaRPr lang="en-US" sz="1600" dirty="0"/>
              </a:p>
            </p:txBody>
          </p:sp>
        </mc:Choice>
        <mc:Fallback xmlns="">
          <p:sp>
            <p:nvSpPr>
              <p:cNvPr id="6" name="TextBox 5">
                <a:extLst>
                  <a:ext uri="{FF2B5EF4-FFF2-40B4-BE49-F238E27FC236}">
                    <a16:creationId xmlns:a16="http://schemas.microsoft.com/office/drawing/2014/main" id="{045D0023-0F69-49D5-BF38-E1AE043D5CAF}"/>
                  </a:ext>
                </a:extLst>
              </p:cNvPr>
              <p:cNvSpPr txBox="1">
                <a:spLocks noRot="1" noChangeAspect="1" noMove="1" noResize="1" noEditPoints="1" noAdjustHandles="1" noChangeArrowheads="1" noChangeShapeType="1" noTextEdit="1"/>
              </p:cNvSpPr>
              <p:nvPr/>
            </p:nvSpPr>
            <p:spPr>
              <a:xfrm>
                <a:off x="1166590" y="4100290"/>
                <a:ext cx="4899643" cy="371577"/>
              </a:xfrm>
              <a:prstGeom prst="rect">
                <a:avLst/>
              </a:prstGeom>
              <a:blipFill>
                <a:blip r:embed="rId4"/>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918D4C9-42DC-41BF-9FE8-40AEF55B0F3B}"/>
                  </a:ext>
                </a:extLst>
              </p:cNvPr>
              <p:cNvSpPr/>
              <p:nvPr/>
            </p:nvSpPr>
            <p:spPr>
              <a:xfrm>
                <a:off x="3886200" y="1975714"/>
                <a:ext cx="4073359" cy="351828"/>
              </a:xfrm>
              <a:prstGeom prst="rect">
                <a:avLst/>
              </a:prstGeom>
            </p:spPr>
            <p:txBody>
              <a:bodyPr wrap="none">
                <a:noAutofit/>
              </a:bodyPr>
              <a:lstStyle/>
              <a:p>
                <a14:m>
                  <m:oMath xmlns:m="http://schemas.openxmlformats.org/officeDocument/2006/math">
                    <m:r>
                      <a:rPr lang="en-US" sz="1600" i="1" smtClean="0">
                        <a:latin typeface="Cambria Math" panose="02040503050406030204" pitchFamily="18" charset="0"/>
                        <a:ea typeface="Cambria Math" panose="02040503050406030204" pitchFamily="18" charset="0"/>
                      </a:rPr>
                      <m:t>𝜇</m:t>
                    </m:r>
                    <m:r>
                      <a:rPr lang="en-US" sz="1600" i="1" smtClean="0">
                        <a:latin typeface="Cambria Math" panose="02040503050406030204" pitchFamily="18" charset="0"/>
                        <a:ea typeface="Cambria Math" panose="02040503050406030204" pitchFamily="18" charset="0"/>
                      </a:rPr>
                      <m:t> </m:t>
                    </m:r>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m:t>
                        </m:r>
                        <m:r>
                          <a:rPr lang="en-US" sz="1600" i="1">
                            <a:latin typeface="Cambria Math" charset="0"/>
                          </a:rPr>
                          <m:t>𝑙𝑒𝑛𝑒𝑟𝑔𝑦</m:t>
                        </m:r>
                        <m:r>
                          <a:rPr lang="en-US" sz="1600" b="0" i="1" smtClean="0">
                            <a:latin typeface="Cambria Math" panose="02040503050406030204" pitchFamily="18" charset="0"/>
                          </a:rPr>
                          <m:t>}</m:t>
                        </m:r>
                      </m:e>
                    </m:acc>
                    <m:r>
                      <a:rPr lang="en-US" sz="1600" i="1">
                        <a:latin typeface="Cambria Math" charset="0"/>
                      </a:rPr>
                      <m:t>= </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rPr>
                          <m:t>0</m:t>
                        </m:r>
                      </m:sub>
                    </m:sSub>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ea typeface="Cambria Math"/>
                          </a:rPr>
                          <m:t>1</m:t>
                        </m:r>
                      </m:sub>
                    </m:sSub>
                    <m:r>
                      <a:rPr lang="en-US" sz="1600" i="1">
                        <a:latin typeface="Cambria Math" charset="0"/>
                      </a:rPr>
                      <m:t>𝑙𝑚𝑎𝑠𝑠</m:t>
                    </m:r>
                  </m:oMath>
                </a14:m>
                <a:r>
                  <a:rPr lang="en-US" sz="1600" dirty="0"/>
                  <a:t> </a:t>
                </a:r>
                <a14:m>
                  <m:oMath xmlns:m="http://schemas.openxmlformats.org/officeDocument/2006/math">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ea typeface="Cambria Math"/>
                          </a:rPr>
                          <m:t>2</m:t>
                        </m:r>
                      </m:sub>
                    </m:sSub>
                    <m:r>
                      <a:rPr lang="en-US" sz="1600" i="1">
                        <a:latin typeface="Cambria Math" charset="0"/>
                        <a:ea typeface="Cambria Math"/>
                      </a:rPr>
                      <m:t>𝑏𝑖𝑟𝑑</m:t>
                    </m:r>
                  </m:oMath>
                </a14:m>
                <a:r>
                  <a:rPr lang="en-US" sz="1600" dirty="0"/>
                  <a:t> </a:t>
                </a:r>
                <a14:m>
                  <m:oMath xmlns:m="http://schemas.openxmlformats.org/officeDocument/2006/math">
                    <m:r>
                      <a:rPr lang="en-US" sz="1600" i="1">
                        <a:latin typeface="Cambria Math"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ea typeface="Cambria Math"/>
                          </a:rPr>
                          <m:t>3</m:t>
                        </m:r>
                      </m:sub>
                    </m:sSub>
                    <m:r>
                      <a:rPr lang="en-US" sz="1600" b="0" i="1" smtClean="0">
                        <a:latin typeface="Cambria Math" panose="02040503050406030204" pitchFamily="18" charset="0"/>
                        <a:ea typeface="Cambria Math"/>
                      </a:rPr>
                      <m:t>𝑛</m:t>
                    </m:r>
                    <m:r>
                      <a:rPr lang="en-US" sz="1600" i="1">
                        <a:latin typeface="Cambria Math" charset="0"/>
                        <a:ea typeface="Cambria Math"/>
                      </a:rPr>
                      <m:t>𝑒𝑏𝑎𝑡</m:t>
                    </m:r>
                  </m:oMath>
                </a14:m>
                <a:endParaRPr lang="en-US" sz="1600" dirty="0"/>
              </a:p>
            </p:txBody>
          </p:sp>
        </mc:Choice>
        <mc:Fallback xmlns="">
          <p:sp>
            <p:nvSpPr>
              <p:cNvPr id="7" name="Rectangle 6">
                <a:extLst>
                  <a:ext uri="{FF2B5EF4-FFF2-40B4-BE49-F238E27FC236}">
                    <a16:creationId xmlns:a16="http://schemas.microsoft.com/office/drawing/2014/main" id="{8918D4C9-42DC-41BF-9FE8-40AEF55B0F3B}"/>
                  </a:ext>
                </a:extLst>
              </p:cNvPr>
              <p:cNvSpPr>
                <a:spLocks noRot="1" noChangeAspect="1" noMove="1" noResize="1" noEditPoints="1" noAdjustHandles="1" noChangeArrowheads="1" noChangeShapeType="1" noTextEdit="1"/>
              </p:cNvSpPr>
              <p:nvPr/>
            </p:nvSpPr>
            <p:spPr>
              <a:xfrm>
                <a:off x="3886200" y="1975714"/>
                <a:ext cx="4073359" cy="351828"/>
              </a:xfrm>
              <a:prstGeom prst="rect">
                <a:avLst/>
              </a:prstGeom>
              <a:blipFill>
                <a:blip r:embed="rId5"/>
                <a:stretch>
                  <a:fillRect r="-22754" b="-120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32D2C4-B80C-43A6-8C4E-0B7F9B41BF7E}"/>
                  </a:ext>
                </a:extLst>
              </p:cNvPr>
              <p:cNvSpPr txBox="1"/>
              <p:nvPr/>
            </p:nvSpPr>
            <p:spPr>
              <a:xfrm>
                <a:off x="1166590" y="4501245"/>
                <a:ext cx="2596445" cy="371577"/>
              </a:xfrm>
              <a:prstGeom prst="rect">
                <a:avLst/>
              </a:prstGeom>
              <a:noFill/>
            </p:spPr>
            <p:txBody>
              <a:bodyPr wrap="square" rtlCol="0">
                <a:noAutofit/>
              </a:bodyPr>
              <a:lstStyle/>
              <a:p>
                <a:pPr/>
                <a14:m>
                  <m:oMathPara xmlns:m="http://schemas.openxmlformats.org/officeDocument/2006/math">
                    <m:oMathParaPr>
                      <m:jc m:val="left"/>
                    </m:oMathParaPr>
                    <m:oMath xmlns:m="http://schemas.openxmlformats.org/officeDocument/2006/math">
                      <m:r>
                        <a:rPr lang="en-US" sz="1600" i="1">
                          <a:latin typeface="Cambria Math"/>
                        </a:rPr>
                        <m:t>𝑉𝑎𝑟</m:t>
                      </m:r>
                      <m:r>
                        <a:rPr lang="en-US" sz="1600" i="1">
                          <a:latin typeface="Cambria Math"/>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a:rPr>
                                <m:t>2</m:t>
                              </m:r>
                            </m:sub>
                          </m:sSub>
                          <m:r>
                            <a:rPr lang="en-US" sz="1600" i="1">
                              <a:latin typeface="Cambria Math"/>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ea typeface="Cambria Math"/>
                                </a:rPr>
                                <m:t>3</m:t>
                              </m:r>
                            </m:sub>
                          </m:sSub>
                        </m:e>
                      </m:d>
                      <m:r>
                        <a:rPr lang="en-US" sz="1600" i="1">
                          <a:latin typeface="Cambria Math"/>
                        </a:rPr>
                        <m:t>= .01304</m:t>
                      </m:r>
                    </m:oMath>
                  </m:oMathPara>
                </a14:m>
                <a:endParaRPr lang="en-US" sz="1600" dirty="0"/>
              </a:p>
            </p:txBody>
          </p:sp>
        </mc:Choice>
        <mc:Fallback xmlns="">
          <p:sp>
            <p:nvSpPr>
              <p:cNvPr id="8" name="TextBox 7">
                <a:extLst>
                  <a:ext uri="{FF2B5EF4-FFF2-40B4-BE49-F238E27FC236}">
                    <a16:creationId xmlns:a16="http://schemas.microsoft.com/office/drawing/2014/main" id="{3832D2C4-B80C-43A6-8C4E-0B7F9B41BF7E}"/>
                  </a:ext>
                </a:extLst>
              </p:cNvPr>
              <p:cNvSpPr txBox="1">
                <a:spLocks noRot="1" noChangeAspect="1" noMove="1" noResize="1" noEditPoints="1" noAdjustHandles="1" noChangeArrowheads="1" noChangeShapeType="1" noTextEdit="1"/>
              </p:cNvSpPr>
              <p:nvPr/>
            </p:nvSpPr>
            <p:spPr>
              <a:xfrm>
                <a:off x="1166590" y="4501245"/>
                <a:ext cx="2596445" cy="371577"/>
              </a:xfrm>
              <a:prstGeom prst="rect">
                <a:avLst/>
              </a:prstGeom>
              <a:blipFill>
                <a:blip r:embed="rId6"/>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19F188-CD9A-48A7-BC45-C4041AA90822}"/>
                  </a:ext>
                </a:extLst>
              </p:cNvPr>
              <p:cNvSpPr txBox="1"/>
              <p:nvPr/>
            </p:nvSpPr>
            <p:spPr>
              <a:xfrm>
                <a:off x="1166590" y="4897439"/>
                <a:ext cx="3739447" cy="387350"/>
              </a:xfrm>
              <a:prstGeom prst="rect">
                <a:avLst/>
              </a:prstGeom>
              <a:noFill/>
            </p:spPr>
            <p:txBody>
              <a:bodyPr wrap="square" rtlCol="0">
                <a:noAutofit/>
              </a:bodyPr>
              <a:lstStyle/>
              <a:p>
                <a:pPr/>
                <a14:m>
                  <m:oMathPara xmlns:m="http://schemas.openxmlformats.org/officeDocument/2006/math">
                    <m:oMathParaPr>
                      <m:jc m:val="left"/>
                    </m:oMathParaPr>
                    <m:oMath xmlns:m="http://schemas.openxmlformats.org/officeDocument/2006/math">
                      <m:r>
                        <m:rPr>
                          <m:nor/>
                        </m:rPr>
                        <a:rPr lang="en-US" sz="1600"/>
                        <m:t>SE</m:t>
                      </m:r>
                      <m:r>
                        <a:rPr lang="en-US" sz="1600" i="1">
                          <a:latin typeface="Cambria Math"/>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a:rPr>
                                <m:t>2</m:t>
                              </m:r>
                            </m:sub>
                          </m:sSub>
                          <m:r>
                            <a:rPr lang="en-US" sz="1600" i="1">
                              <a:latin typeface="Cambria Math"/>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a:ea typeface="Cambria Math"/>
                                    </a:rPr>
                                    <m:t>𝛽</m:t>
                                  </m:r>
                                </m:e>
                              </m:acc>
                            </m:e>
                            <m:sub>
                              <m:r>
                                <a:rPr lang="en-US" sz="1600" i="1">
                                  <a:latin typeface="Cambria Math" charset="0"/>
                                  <a:ea typeface="Cambria Math"/>
                                </a:rPr>
                                <m:t>3</m:t>
                              </m:r>
                            </m:sub>
                          </m:sSub>
                        </m:e>
                      </m:d>
                      <m:r>
                        <a:rPr lang="en-US" sz="1600" i="1">
                          <a:latin typeface="Cambria Math"/>
                        </a:rPr>
                        <m:t>= </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.01304</m:t>
                          </m:r>
                        </m:e>
                      </m:rad>
                      <m:r>
                        <a:rPr lang="en-US" sz="1600" i="1">
                          <a:latin typeface="Cambria Math" panose="02040503050406030204" pitchFamily="18" charset="0"/>
                        </a:rPr>
                        <m:t>=</m:t>
                      </m:r>
                      <m:r>
                        <a:rPr lang="en-US" sz="1600" i="1">
                          <a:latin typeface="Cambria Math"/>
                        </a:rPr>
                        <m:t>.1142</m:t>
                      </m:r>
                    </m:oMath>
                  </m:oMathPara>
                </a14:m>
                <a:endParaRPr lang="en-US" sz="1600" dirty="0"/>
              </a:p>
            </p:txBody>
          </p:sp>
        </mc:Choice>
        <mc:Fallback xmlns="">
          <p:sp>
            <p:nvSpPr>
              <p:cNvPr id="9" name="TextBox 8">
                <a:extLst>
                  <a:ext uri="{FF2B5EF4-FFF2-40B4-BE49-F238E27FC236}">
                    <a16:creationId xmlns:a16="http://schemas.microsoft.com/office/drawing/2014/main" id="{2319F188-CD9A-48A7-BC45-C4041AA90822}"/>
                  </a:ext>
                </a:extLst>
              </p:cNvPr>
              <p:cNvSpPr txBox="1">
                <a:spLocks noRot="1" noChangeAspect="1" noMove="1" noResize="1" noEditPoints="1" noAdjustHandles="1" noChangeArrowheads="1" noChangeShapeType="1" noTextEdit="1"/>
              </p:cNvSpPr>
              <p:nvPr/>
            </p:nvSpPr>
            <p:spPr>
              <a:xfrm>
                <a:off x="1166590" y="4897439"/>
                <a:ext cx="3739447" cy="387350"/>
              </a:xfrm>
              <a:prstGeom prst="rect">
                <a:avLst/>
              </a:prstGeom>
              <a:blipFill>
                <a:blip r:embed="rId7"/>
                <a:stretch>
                  <a:fillRect b="-4688"/>
                </a:stretch>
              </a:blipFill>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8CBD1C89-205C-41DC-AFEE-BE3F8A43C97F}"/>
              </a:ext>
            </a:extLst>
          </p:cNvPr>
          <p:cNvCxnSpPr>
            <a:cxnSpLocks/>
            <a:stCxn id="4" idx="1"/>
          </p:cNvCxnSpPr>
          <p:nvPr/>
        </p:nvCxnSpPr>
        <p:spPr>
          <a:xfrm flipH="1">
            <a:off x="5438775" y="3735266"/>
            <a:ext cx="3324225" cy="44620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CFA75A1-9CCE-4960-B16E-B728EA319514}"/>
              </a:ext>
            </a:extLst>
          </p:cNvPr>
          <p:cNvSpPr/>
          <p:nvPr/>
        </p:nvSpPr>
        <p:spPr>
          <a:xfrm>
            <a:off x="9597859" y="3616148"/>
            <a:ext cx="876300" cy="23415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2" name="Straight Arrow Connector 11">
            <a:extLst>
              <a:ext uri="{FF2B5EF4-FFF2-40B4-BE49-F238E27FC236}">
                <a16:creationId xmlns:a16="http://schemas.microsoft.com/office/drawing/2014/main" id="{35EB8C55-79E8-417C-A218-62D89AFDD4E0}"/>
              </a:ext>
            </a:extLst>
          </p:cNvPr>
          <p:cNvCxnSpPr>
            <a:cxnSpLocks/>
            <a:stCxn id="11" idx="2"/>
          </p:cNvCxnSpPr>
          <p:nvPr/>
        </p:nvCxnSpPr>
        <p:spPr>
          <a:xfrm flipH="1">
            <a:off x="4295775" y="3850299"/>
            <a:ext cx="5740234" cy="32165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74C2AF6-D23B-434E-B781-A896271901EF}"/>
              </a:ext>
            </a:extLst>
          </p:cNvPr>
          <p:cNvSpPr/>
          <p:nvPr/>
        </p:nvSpPr>
        <p:spPr>
          <a:xfrm>
            <a:off x="8763000" y="3375660"/>
            <a:ext cx="834859" cy="22166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4" name="Straight Arrow Connector 13">
            <a:extLst>
              <a:ext uri="{FF2B5EF4-FFF2-40B4-BE49-F238E27FC236}">
                <a16:creationId xmlns:a16="http://schemas.microsoft.com/office/drawing/2014/main" id="{58B531BC-DC65-44D5-8E99-AD54035BDF05}"/>
              </a:ext>
            </a:extLst>
          </p:cNvPr>
          <p:cNvCxnSpPr>
            <a:cxnSpLocks/>
          </p:cNvCxnSpPr>
          <p:nvPr/>
        </p:nvCxnSpPr>
        <p:spPr>
          <a:xfrm flipH="1">
            <a:off x="3267075" y="3498497"/>
            <a:ext cx="5529646" cy="69250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49480D-420F-4E5B-98E8-F5D7072CEFB1}"/>
              </a:ext>
            </a:extLst>
          </p:cNvPr>
          <p:cNvCxnSpPr>
            <a:cxnSpLocks/>
          </p:cNvCxnSpPr>
          <p:nvPr/>
        </p:nvCxnSpPr>
        <p:spPr>
          <a:xfrm flipH="1">
            <a:off x="3200400" y="2274596"/>
            <a:ext cx="3438308" cy="188782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33AA1B-FB5B-46DE-A2B2-CC07D8E304DE}"/>
              </a:ext>
            </a:extLst>
          </p:cNvPr>
          <p:cNvCxnSpPr>
            <a:cxnSpLocks/>
          </p:cNvCxnSpPr>
          <p:nvPr/>
        </p:nvCxnSpPr>
        <p:spPr>
          <a:xfrm flipH="1">
            <a:off x="4124325" y="2288252"/>
            <a:ext cx="3299028" cy="18741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16233E-8B74-4C6D-97CC-B570B0D27FE2}"/>
              </a:ext>
            </a:extLst>
          </p:cNvPr>
          <p:cNvCxnSpPr>
            <a:cxnSpLocks/>
          </p:cNvCxnSpPr>
          <p:nvPr/>
        </p:nvCxnSpPr>
        <p:spPr>
          <a:xfrm flipH="1">
            <a:off x="5362575" y="2288252"/>
            <a:ext cx="2060777" cy="1912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BA4517-C85E-4413-848A-84D14FA3043D}"/>
              </a:ext>
            </a:extLst>
          </p:cNvPr>
          <p:cNvCxnSpPr>
            <a:cxnSpLocks/>
          </p:cNvCxnSpPr>
          <p:nvPr/>
        </p:nvCxnSpPr>
        <p:spPr>
          <a:xfrm flipH="1">
            <a:off x="5306367" y="2271739"/>
            <a:ext cx="1342349" cy="188108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l="2151" t="4010" r="1143" b="3475"/>
          <a:stretch/>
        </p:blipFill>
        <p:spPr bwMode="auto">
          <a:xfrm>
            <a:off x="2840389" y="5362849"/>
            <a:ext cx="2466975" cy="132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Rectangle 28">
            <a:extLst>
              <a:ext uri="{FF2B5EF4-FFF2-40B4-BE49-F238E27FC236}">
                <a16:creationId xmlns:a16="http://schemas.microsoft.com/office/drawing/2014/main" id="{BA130388-6FFE-4835-A284-D57AD518DB56}"/>
              </a:ext>
            </a:extLst>
          </p:cNvPr>
          <p:cNvSpPr/>
          <p:nvPr/>
        </p:nvSpPr>
        <p:spPr>
          <a:xfrm>
            <a:off x="3505200" y="6270624"/>
            <a:ext cx="568326" cy="19995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0" name="Rectangle 29">
            <a:extLst>
              <a:ext uri="{FF2B5EF4-FFF2-40B4-BE49-F238E27FC236}">
                <a16:creationId xmlns:a16="http://schemas.microsoft.com/office/drawing/2014/main" id="{C424EA3C-B6E9-4D01-8057-A7A6973AE82E}"/>
              </a:ext>
            </a:extLst>
          </p:cNvPr>
          <p:cNvSpPr/>
          <p:nvPr/>
        </p:nvSpPr>
        <p:spPr>
          <a:xfrm>
            <a:off x="3505200" y="6493246"/>
            <a:ext cx="568326" cy="19092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TextBox 43"/>
          <p:cNvSpPr txBox="1"/>
          <p:nvPr/>
        </p:nvSpPr>
        <p:spPr>
          <a:xfrm>
            <a:off x="6244019" y="5006848"/>
            <a:ext cx="2596448" cy="1569660"/>
          </a:xfrm>
          <a:prstGeom prst="rect">
            <a:avLst/>
          </a:prstGeom>
          <a:noFill/>
        </p:spPr>
        <p:txBody>
          <a:bodyPr wrap="square" rtlCol="0">
            <a:noAutofit/>
          </a:bodyPr>
          <a:lstStyle/>
          <a:p>
            <a:r>
              <a:rPr lang="en-US" sz="1600" b="1" dirty="0">
                <a:solidFill>
                  <a:srgbClr val="FF0000"/>
                </a:solidFill>
              </a:rPr>
              <a:t>df = 16 (n = 20)</a:t>
            </a:r>
          </a:p>
          <a:p>
            <a:r>
              <a:rPr lang="en-US" sz="1600" b="1" dirty="0">
                <a:solidFill>
                  <a:srgbClr val="FF0000"/>
                </a:solidFill>
              </a:rPr>
              <a:t>MOE = t</a:t>
            </a:r>
            <a:r>
              <a:rPr lang="en-US" sz="1600" b="1" baseline="-25000" dirty="0">
                <a:solidFill>
                  <a:srgbClr val="FF0000"/>
                </a:solidFill>
              </a:rPr>
              <a:t>16,.975 </a:t>
            </a:r>
            <a:r>
              <a:rPr lang="en-US" sz="1600" b="1" dirty="0">
                <a:solidFill>
                  <a:srgbClr val="FF0000"/>
                </a:solidFill>
              </a:rPr>
              <a:t>* SE</a:t>
            </a:r>
          </a:p>
          <a:p>
            <a:r>
              <a:rPr lang="en-US" sz="1600" b="1" dirty="0">
                <a:solidFill>
                  <a:srgbClr val="FF0000"/>
                </a:solidFill>
              </a:rPr>
              <a:t>MOE = 2.12 * .1142</a:t>
            </a:r>
          </a:p>
          <a:p>
            <a:r>
              <a:rPr lang="en-US" sz="1600" b="1" dirty="0">
                <a:solidFill>
                  <a:srgbClr val="FF0000"/>
                </a:solidFill>
              </a:rPr>
              <a:t>MOE = .2421</a:t>
            </a:r>
          </a:p>
          <a:p>
            <a:r>
              <a:rPr lang="en-US" sz="1600" b="1" dirty="0">
                <a:solidFill>
                  <a:srgbClr val="FF0000"/>
                </a:solidFill>
              </a:rPr>
              <a:t>95% CI: (.10226 ± .2421) </a:t>
            </a:r>
          </a:p>
          <a:p>
            <a:r>
              <a:rPr lang="en-US" sz="1600" b="1" dirty="0">
                <a:solidFill>
                  <a:srgbClr val="FF0000"/>
                </a:solidFill>
              </a:rPr>
              <a:t>95% CI: (−.13944, .34436)</a:t>
            </a:r>
          </a:p>
        </p:txBody>
      </p:sp>
      <mc:AlternateContent xmlns:mc="http://schemas.openxmlformats.org/markup-compatibility/2006" xmlns:a14="http://schemas.microsoft.com/office/drawing/2010/main">
        <mc:Choice Requires="a14">
          <p:sp>
            <p:nvSpPr>
              <p:cNvPr id="45" name="TextBox 44"/>
              <p:cNvSpPr txBox="1"/>
              <p:nvPr/>
            </p:nvSpPr>
            <p:spPr>
              <a:xfrm>
                <a:off x="6244019" y="4356777"/>
                <a:ext cx="4017767" cy="351828"/>
              </a:xfrm>
              <a:prstGeom prst="rect">
                <a:avLst/>
              </a:prstGeom>
              <a:noFill/>
            </p:spPr>
            <p:txBody>
              <a:bodyPr wrap="none" rtlCol="0">
                <a:noAutofit/>
              </a:bodyPr>
              <a:lstStyle/>
              <a:p>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a:rPr>
                          <m:t>2</m:t>
                        </m:r>
                      </m:sub>
                    </m:sSub>
                    <m:r>
                      <a:rPr lang="en-US" sz="1600" i="1">
                        <a:latin typeface="Cambria Math"/>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charset="0"/>
                                <a:ea typeface="Cambria Math" charset="0"/>
                                <a:cs typeface="Cambria Math" charset="0"/>
                              </a:rPr>
                              <m:t>𝛽</m:t>
                            </m:r>
                          </m:e>
                        </m:acc>
                      </m:e>
                      <m:sub>
                        <m:r>
                          <a:rPr lang="en-US" sz="1600" i="1">
                            <a:latin typeface="Cambria Math" charset="0"/>
                            <a:ea typeface="Cambria Math" charset="0"/>
                            <a:cs typeface="Cambria Math" charset="0"/>
                          </a:rPr>
                          <m:t>3</m:t>
                        </m:r>
                      </m:sub>
                    </m:sSub>
                    <m:r>
                      <a:rPr lang="en-US" sz="1600" i="1">
                        <a:latin typeface="Cambria Math"/>
                      </a:rPr>
                      <m:t>= .02360 −</m:t>
                    </m:r>
                    <m:d>
                      <m:dPr>
                        <m:ctrlPr>
                          <a:rPr lang="en-US" sz="1600" i="1">
                            <a:latin typeface="Cambria Math" panose="02040503050406030204" pitchFamily="18" charset="0"/>
                          </a:rPr>
                        </m:ctrlPr>
                      </m:dPr>
                      <m:e>
                        <m:r>
                          <a:rPr lang="en-US" sz="1600" i="1">
                            <a:latin typeface="Cambria Math"/>
                          </a:rPr>
                          <m:t>−.07866</m:t>
                        </m:r>
                      </m:e>
                    </m:d>
                    <m:r>
                      <a:rPr lang="en-US" sz="1600" i="1">
                        <a:latin typeface="Cambria Math" charset="0"/>
                      </a:rPr>
                      <m:t>= .10266</m:t>
                    </m:r>
                  </m:oMath>
                </a14:m>
                <a:endParaRPr lang="en-US" sz="1600" dirty="0"/>
              </a:p>
            </p:txBody>
          </p:sp>
        </mc:Choice>
        <mc:Fallback xmlns="">
          <p:sp>
            <p:nvSpPr>
              <p:cNvPr id="45" name="TextBox 44"/>
              <p:cNvSpPr txBox="1">
                <a:spLocks noRot="1" noChangeAspect="1" noMove="1" noResize="1" noEditPoints="1" noAdjustHandles="1" noChangeArrowheads="1" noChangeShapeType="1" noTextEdit="1"/>
              </p:cNvSpPr>
              <p:nvPr/>
            </p:nvSpPr>
            <p:spPr>
              <a:xfrm>
                <a:off x="6244019" y="4356777"/>
                <a:ext cx="4017767" cy="351828"/>
              </a:xfrm>
              <a:prstGeom prst="rect">
                <a:avLst/>
              </a:prstGeom>
              <a:blipFill>
                <a:blip r:embed="rId9"/>
                <a:stretch>
                  <a:fillRect r="-5463" b="-14035"/>
                </a:stretch>
              </a:blipFill>
            </p:spPr>
            <p:txBody>
              <a:bodyPr/>
              <a:lstStyle/>
              <a:p>
                <a:r>
                  <a:rPr lang="en-IN">
                    <a:noFill/>
                  </a:rPr>
                  <a:t> </a:t>
                </a:r>
              </a:p>
            </p:txBody>
          </p:sp>
        </mc:Fallback>
      </mc:AlternateContent>
      <p:sp>
        <p:nvSpPr>
          <p:cNvPr id="46" name="Oval 45">
            <a:extLst>
              <a:ext uri="{FF2B5EF4-FFF2-40B4-BE49-F238E27FC236}">
                <a16:creationId xmlns:a16="http://schemas.microsoft.com/office/drawing/2014/main" id="{DDEBB345-DBA6-4287-B9C9-BCDF2FE0F5E4}"/>
              </a:ext>
            </a:extLst>
          </p:cNvPr>
          <p:cNvSpPr/>
          <p:nvPr/>
        </p:nvSpPr>
        <p:spPr>
          <a:xfrm>
            <a:off x="3583566" y="4902200"/>
            <a:ext cx="868581" cy="39806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7" name="Straight Arrow Connector 46">
            <a:extLst>
              <a:ext uri="{FF2B5EF4-FFF2-40B4-BE49-F238E27FC236}">
                <a16:creationId xmlns:a16="http://schemas.microsoft.com/office/drawing/2014/main" id="{50F14B95-5987-4D15-934D-6B97AC9924F8}"/>
              </a:ext>
            </a:extLst>
          </p:cNvPr>
          <p:cNvCxnSpPr>
            <a:stCxn id="46" idx="6"/>
          </p:cNvCxnSpPr>
          <p:nvPr/>
        </p:nvCxnSpPr>
        <p:spPr>
          <a:xfrm>
            <a:off x="4452147" y="5101232"/>
            <a:ext cx="3205953" cy="547093"/>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1919619-E33B-4FDE-AF33-181A3AD74B69}"/>
              </a:ext>
            </a:extLst>
          </p:cNvPr>
          <p:cNvSpPr/>
          <p:nvPr/>
        </p:nvSpPr>
        <p:spPr>
          <a:xfrm>
            <a:off x="9349169" y="4343159"/>
            <a:ext cx="868581" cy="39806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51" name="Straight Arrow Connector 50">
            <a:extLst>
              <a:ext uri="{FF2B5EF4-FFF2-40B4-BE49-F238E27FC236}">
                <a16:creationId xmlns:a16="http://schemas.microsoft.com/office/drawing/2014/main" id="{6BA93D41-3445-4F4E-8C60-1D845C9E0990}"/>
              </a:ext>
            </a:extLst>
          </p:cNvPr>
          <p:cNvCxnSpPr>
            <a:cxnSpLocks/>
            <a:stCxn id="50" idx="4"/>
          </p:cNvCxnSpPr>
          <p:nvPr/>
        </p:nvCxnSpPr>
        <p:spPr>
          <a:xfrm flipH="1">
            <a:off x="7323013" y="4741222"/>
            <a:ext cx="2460447" cy="129605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09BBFBB-C10F-4669-93E7-507A3A29E264}"/>
              </a:ext>
            </a:extLst>
          </p:cNvPr>
          <p:cNvCxnSpPr>
            <a:cxnSpLocks/>
          </p:cNvCxnSpPr>
          <p:nvPr/>
        </p:nvCxnSpPr>
        <p:spPr>
          <a:xfrm flipV="1">
            <a:off x="4088811" y="4617660"/>
            <a:ext cx="3537513" cy="178314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8C1010A-A1D0-421D-AE40-2926A2101E0B}"/>
              </a:ext>
            </a:extLst>
          </p:cNvPr>
          <p:cNvCxnSpPr>
            <a:cxnSpLocks/>
            <a:stCxn id="30" idx="3"/>
          </p:cNvCxnSpPr>
          <p:nvPr/>
        </p:nvCxnSpPr>
        <p:spPr>
          <a:xfrm flipV="1">
            <a:off x="4073526" y="4677472"/>
            <a:ext cx="4658456" cy="191123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8603" y="2017611"/>
            <a:ext cx="2068994" cy="137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 name="Rectangle 63"/>
          <p:cNvSpPr/>
          <p:nvPr/>
        </p:nvSpPr>
        <p:spPr>
          <a:xfrm>
            <a:off x="2929779" y="2064121"/>
            <a:ext cx="261095" cy="103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9" name="TextBox 78">
            <a:extLst>
              <a:ext uri="{FF2B5EF4-FFF2-40B4-BE49-F238E27FC236}">
                <a16:creationId xmlns:a16="http://schemas.microsoft.com/office/drawing/2014/main" id="{D6AA2D4D-B2BB-4C82-AA04-EDD5D769CD5F}"/>
              </a:ext>
            </a:extLst>
          </p:cNvPr>
          <p:cNvSpPr txBox="1"/>
          <p:nvPr/>
        </p:nvSpPr>
        <p:spPr>
          <a:xfrm>
            <a:off x="9151590" y="5376811"/>
            <a:ext cx="1906963" cy="369332"/>
          </a:xfrm>
          <a:prstGeom prst="rect">
            <a:avLst/>
          </a:prstGeom>
          <a:noFill/>
        </p:spPr>
        <p:txBody>
          <a:bodyPr wrap="square" rtlCol="0">
            <a:noAutofit/>
          </a:bodyPr>
          <a:lstStyle/>
          <a:p>
            <a:r>
              <a:rPr lang="en-US" dirty="0"/>
              <a:t>Same as before!</a:t>
            </a:r>
          </a:p>
        </p:txBody>
      </p:sp>
      <p:sp>
        <p:nvSpPr>
          <p:cNvPr id="34" name="TextBox 33">
            <a:extLst>
              <a:ext uri="{FF2B5EF4-FFF2-40B4-BE49-F238E27FC236}">
                <a16:creationId xmlns:a16="http://schemas.microsoft.com/office/drawing/2014/main" id="{967C3D35-ACFD-4A99-9BEF-CC6812AE62AB}"/>
              </a:ext>
            </a:extLst>
          </p:cNvPr>
          <p:cNvSpPr txBox="1"/>
          <p:nvPr/>
        </p:nvSpPr>
        <p:spPr>
          <a:xfrm>
            <a:off x="8520041" y="1976689"/>
            <a:ext cx="2727698" cy="338554"/>
          </a:xfrm>
          <a:prstGeom prst="rect">
            <a:avLst/>
          </a:prstGeom>
          <a:noFill/>
        </p:spPr>
        <p:txBody>
          <a:bodyPr wrap="square" rtlCol="0">
            <a:noAutofit/>
          </a:bodyPr>
          <a:lstStyle/>
          <a:p>
            <a:r>
              <a:rPr lang="en-US" sz="1600" dirty="0"/>
              <a:t>Ref = echolocating bat</a:t>
            </a:r>
          </a:p>
        </p:txBody>
      </p:sp>
    </p:spTree>
    <p:extLst>
      <p:ext uri="{BB962C8B-B14F-4D97-AF65-F5344CB8AC3E}">
        <p14:creationId xmlns:p14="http://schemas.microsoft.com/office/powerpoint/2010/main" val="385680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3"/>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5"/>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nodeType="with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53"/>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0"/>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54"/>
                                        </p:tgtEl>
                                        <p:attrNameLst>
                                          <p:attrName>style.visibility</p:attrName>
                                        </p:attrNameLst>
                                      </p:cBhvr>
                                      <p:to>
                                        <p:strVal val="hidden"/>
                                      </p:to>
                                    </p:set>
                                  </p:childTnLst>
                                </p:cTn>
                              </p:par>
                              <p:par>
                                <p:cTn id="113" presetID="10" presetClass="entr" presetSubtype="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5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4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47"/>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46"/>
                                        </p:tgtEl>
                                        <p:attrNameLst>
                                          <p:attrName>style.visibility</p:attrName>
                                        </p:attrNameLst>
                                      </p:cBhvr>
                                      <p:to>
                                        <p:strVal val="hidden"/>
                                      </p:to>
                                    </p:set>
                                  </p:childTnLst>
                                </p:cTn>
                              </p:par>
                              <p:par>
                                <p:cTn id="128" presetID="1" presetClass="entr" presetSubtype="0" fill="hold" nodeType="withEffect">
                                  <p:stCondLst>
                                    <p:cond delay="0"/>
                                  </p:stCondLst>
                                  <p:childTnLst>
                                    <p:set>
                                      <p:cBhvr>
                                        <p:cTn id="129" dur="1" fill="hold">
                                          <p:stCondLst>
                                            <p:cond delay="0"/>
                                          </p:stCondLst>
                                        </p:cTn>
                                        <p:tgtEl>
                                          <p:spTgt spid="51"/>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51"/>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50"/>
                                        </p:tgtEl>
                                        <p:attrNameLst>
                                          <p:attrName>style.visibility</p:attrName>
                                        </p:attrNameLst>
                                      </p:cBhvr>
                                      <p:to>
                                        <p:strVal val="hidden"/>
                                      </p:to>
                                    </p:set>
                                  </p:childTnLst>
                                </p:cTn>
                              </p:par>
                              <p:par>
                                <p:cTn id="138" presetID="1" presetClass="entr" presetSubtype="0" fill="hold" grpId="0" nodeType="withEffect">
                                  <p:stCondLst>
                                    <p:cond delay="0"/>
                                  </p:stCondLst>
                                  <p:childTnLst>
                                    <p:set>
                                      <p:cBhvr>
                                        <p:cTn id="139"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11" grpId="1" animBg="1"/>
      <p:bldP spid="13" grpId="0" animBg="1"/>
      <p:bldP spid="13" grpId="1" animBg="1"/>
      <p:bldP spid="29" grpId="0" animBg="1"/>
      <p:bldP spid="30" grpId="0" animBg="1"/>
      <p:bldP spid="30" grpId="1" animBg="1"/>
      <p:bldP spid="44" grpId="0"/>
      <p:bldP spid="45" grpId="0"/>
      <p:bldP spid="46" grpId="0" animBg="1"/>
      <p:bldP spid="46" grpId="1" animBg="1"/>
      <p:bldP spid="50" grpId="0" animBg="1"/>
      <p:bldP spid="50" grpId="1" animBg="1"/>
      <p:bldP spid="64" grpId="0" animBg="1"/>
      <p:bldP spid="7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sz="4400" b="0" i="0" u="none" kern="1200" dirty="0">
              <a:solidFill>
                <a:schemeClr val="tx1"/>
              </a:solidFill>
            </a:endParaRPr>
          </a:p>
          <a:p>
            <a:endParaRPr lang="en-US" dirty="0"/>
          </a:p>
        </p:txBody>
      </p:sp>
    </p:spTree>
    <p:extLst>
      <p:ext uri="{BB962C8B-B14F-4D97-AF65-F5344CB8AC3E}">
        <p14:creationId xmlns:p14="http://schemas.microsoft.com/office/powerpoint/2010/main" val="263089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57" t="5833" r="238" b="3358"/>
          <a:stretch/>
        </p:blipFill>
        <p:spPr bwMode="auto">
          <a:xfrm>
            <a:off x="4117414" y="1922435"/>
            <a:ext cx="4035986" cy="1224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Quadratic Regression (cont.)</a:t>
            </a:r>
          </a:p>
        </p:txBody>
      </p:sp>
      <mc:AlternateContent xmlns:mc="http://schemas.openxmlformats.org/markup-compatibility/2006" xmlns:a14="http://schemas.microsoft.com/office/drawing/2010/main">
        <mc:Choice Requires="a14">
          <p:sp>
            <p:nvSpPr>
              <p:cNvPr id="5" name="TextBox 4"/>
              <p:cNvSpPr txBox="1"/>
              <p:nvPr/>
            </p:nvSpPr>
            <p:spPr>
              <a:xfrm>
                <a:off x="5436650" y="3799751"/>
                <a:ext cx="4201599"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𝑟𝑒𝑑</m:t>
                      </m:r>
                      <m:r>
                        <a:rPr lang="en-US" i="1">
                          <a:latin typeface="Cambria Math" panose="02040503050406030204" pitchFamily="18" charset="0"/>
                        </a:rPr>
                        <m:t> </m:t>
                      </m:r>
                      <m:r>
                        <a:rPr lang="en-US" i="1">
                          <a:latin typeface="Cambria Math"/>
                        </a:rPr>
                        <m:t>𝑙𝑒𝑛𝑔𝑡h</m:t>
                      </m:r>
                      <m:r>
                        <a:rPr lang="en-US" i="1">
                          <a:latin typeface="Cambria Math"/>
                        </a:rPr>
                        <m:t>=13.6+54</m:t>
                      </m:r>
                      <m:r>
                        <a:rPr lang="en-US" i="1">
                          <a:latin typeface="Cambria Math"/>
                        </a:rPr>
                        <m:t>𝑎𝑔𝑒</m:t>
                      </m:r>
                      <m:r>
                        <a:rPr lang="en-US" i="1">
                          <a:latin typeface="Cambria Math"/>
                        </a:rPr>
                        <m:t>−4.7</m:t>
                      </m:r>
                      <m:sSup>
                        <m:sSupPr>
                          <m:ctrlPr>
                            <a:rPr lang="en-US" i="1">
                              <a:latin typeface="Cambria Math" panose="02040503050406030204" pitchFamily="18" charset="0"/>
                            </a:rPr>
                          </m:ctrlPr>
                        </m:sSupPr>
                        <m:e>
                          <m:r>
                            <a:rPr lang="en-US" i="1">
                              <a:latin typeface="Cambria Math"/>
                            </a:rPr>
                            <m:t>𝑎𝑔𝑒</m:t>
                          </m:r>
                        </m:e>
                        <m:sup>
                          <m:r>
                            <a:rPr lang="en-US" i="1">
                              <a:latin typeface="Cambria Math"/>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436650" y="3799751"/>
                <a:ext cx="4201599" cy="369332"/>
              </a:xfrm>
              <a:prstGeom prst="rect">
                <a:avLst/>
              </a:prstGeom>
              <a:blipFill>
                <a:blip r:embed="rId4"/>
                <a:stretch>
                  <a:fillRect b="-14754"/>
                </a:stretch>
              </a:blipFill>
            </p:spPr>
            <p:txBody>
              <a:bodyPr/>
              <a:lstStyle/>
              <a:p>
                <a:r>
                  <a:rPr lang="en-US">
                    <a:noFill/>
                  </a:rPr>
                  <a:t> </a:t>
                </a:r>
              </a:p>
            </p:txBody>
          </p:sp>
        </mc:Fallback>
      </mc:AlternateContent>
      <p:sp>
        <p:nvSpPr>
          <p:cNvPr id="6" name="TextBox 5"/>
          <p:cNvSpPr txBox="1"/>
          <p:nvPr/>
        </p:nvSpPr>
        <p:spPr>
          <a:xfrm>
            <a:off x="5448300" y="4464172"/>
            <a:ext cx="4178300" cy="923330"/>
          </a:xfrm>
          <a:prstGeom prst="rect">
            <a:avLst/>
          </a:prstGeom>
          <a:noFill/>
        </p:spPr>
        <p:txBody>
          <a:bodyPr wrap="square" rtlCol="0">
            <a:noAutofit/>
          </a:bodyPr>
          <a:lstStyle/>
          <a:p>
            <a:pPr algn="ctr"/>
            <a:r>
              <a:rPr lang="en-US" dirty="0"/>
              <a:t>Interpretation of coefficients is difficult. Quadratic terms are used mostly when the QOI is focused on prediction.</a:t>
            </a:r>
          </a:p>
        </p:txBody>
      </p:sp>
      <p:sp>
        <p:nvSpPr>
          <p:cNvPr id="7" name="Rectangle 6">
            <a:extLst>
              <a:ext uri="{FF2B5EF4-FFF2-40B4-BE49-F238E27FC236}">
                <a16:creationId xmlns:a16="http://schemas.microsoft.com/office/drawing/2014/main" id="{6C2A2219-4468-4963-898E-7944A42B55DB}"/>
              </a:ext>
            </a:extLst>
          </p:cNvPr>
          <p:cNvSpPr/>
          <p:nvPr/>
        </p:nvSpPr>
        <p:spPr>
          <a:xfrm>
            <a:off x="4946374" y="2209039"/>
            <a:ext cx="943885" cy="31702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E41016E-D36D-4CF9-83BA-9C12F877F105}"/>
              </a:ext>
            </a:extLst>
          </p:cNvPr>
          <p:cNvCxnSpPr>
            <a:cxnSpLocks/>
            <a:stCxn id="7" idx="3"/>
          </p:cNvCxnSpPr>
          <p:nvPr/>
        </p:nvCxnSpPr>
        <p:spPr>
          <a:xfrm>
            <a:off x="5890259" y="2367554"/>
            <a:ext cx="1272541" cy="14615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2A4FC08-57BE-45F2-9EC9-B314C7EC48BF}"/>
              </a:ext>
            </a:extLst>
          </p:cNvPr>
          <p:cNvSpPr/>
          <p:nvPr/>
        </p:nvSpPr>
        <p:spPr>
          <a:xfrm>
            <a:off x="4946374" y="2543938"/>
            <a:ext cx="943885" cy="2613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51F28008-7D42-46E8-AE8E-539F03BF84CC}"/>
              </a:ext>
            </a:extLst>
          </p:cNvPr>
          <p:cNvCxnSpPr>
            <a:cxnSpLocks/>
            <a:stCxn id="11" idx="3"/>
          </p:cNvCxnSpPr>
          <p:nvPr/>
        </p:nvCxnSpPr>
        <p:spPr>
          <a:xfrm>
            <a:off x="5890259" y="2674620"/>
            <a:ext cx="2009777" cy="1172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DDDDD07-F794-46C2-A8B7-7CFC872AE031}"/>
              </a:ext>
            </a:extLst>
          </p:cNvPr>
          <p:cNvSpPr/>
          <p:nvPr/>
        </p:nvSpPr>
        <p:spPr>
          <a:xfrm>
            <a:off x="4939534" y="2826697"/>
            <a:ext cx="950725" cy="28567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7C56A71D-6FDD-4DDC-866A-5944260E7844}"/>
              </a:ext>
            </a:extLst>
          </p:cNvPr>
          <p:cNvCxnSpPr>
            <a:cxnSpLocks/>
            <a:stCxn id="13" idx="3"/>
          </p:cNvCxnSpPr>
          <p:nvPr/>
        </p:nvCxnSpPr>
        <p:spPr>
          <a:xfrm>
            <a:off x="5890259" y="2969533"/>
            <a:ext cx="2872741" cy="8774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339" t="1472" r="1695" b="1750"/>
          <a:stretch/>
        </p:blipFill>
        <p:spPr bwMode="auto">
          <a:xfrm>
            <a:off x="1074056" y="3336223"/>
            <a:ext cx="4031343" cy="310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36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xit"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3"/>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7" grpId="1" animBg="1"/>
      <p:bldP spid="11" grpId="0" animBg="1"/>
      <p:bldP spid="11" grpId="1" animBg="1"/>
      <p:bldP spid="13" grpId="0" animBg="1"/>
      <p:bldP spid="1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Regression: Maximums</a:t>
            </a:r>
          </a:p>
        </p:txBody>
      </p:sp>
      <p:sp>
        <p:nvSpPr>
          <p:cNvPr id="3" name="Content Placeholder 2"/>
          <p:cNvSpPr>
            <a:spLocks noGrp="1"/>
          </p:cNvSpPr>
          <p:nvPr>
            <p:ph idx="1"/>
          </p:nvPr>
        </p:nvSpPr>
        <p:spPr>
          <a:xfrm>
            <a:off x="609600" y="1600203"/>
            <a:ext cx="10972800" cy="1040473"/>
          </a:xfrm>
        </p:spPr>
        <p:txBody>
          <a:bodyPr/>
          <a:lstStyle/>
          <a:p>
            <a:pPr marL="0" indent="0">
              <a:buNone/>
            </a:pPr>
            <a:r>
              <a:rPr lang="en-US" dirty="0"/>
              <a:t>Can you find the estimated age at which the tuna’s tail is at its maximum?</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439" y="3431323"/>
            <a:ext cx="387338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660" y="2826884"/>
            <a:ext cx="4760340" cy="3573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p:cNvSpPr txBox="1"/>
              <p:nvPr/>
            </p:nvSpPr>
            <p:spPr>
              <a:xfrm>
                <a:off x="7273461" y="2860971"/>
                <a:ext cx="3407343" cy="384144"/>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𝑙𝑒𝑛𝑔𝑡h</m:t>
                          </m:r>
                        </m:e>
                      </m:acc>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r>
                        <a:rPr lang="en-US" i="1">
                          <a:latin typeface="Cambria Math"/>
                        </a:rPr>
                        <m:t>𝑎𝑔𝑒</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sSup>
                        <m:sSupPr>
                          <m:ctrlPr>
                            <a:rPr lang="en-US" i="1">
                              <a:latin typeface="Cambria Math" panose="02040503050406030204" pitchFamily="18" charset="0"/>
                            </a:rPr>
                          </m:ctrlPr>
                        </m:sSupPr>
                        <m:e>
                          <m:r>
                            <a:rPr lang="en-US" i="1">
                              <a:latin typeface="Cambria Math"/>
                            </a:rPr>
                            <m:t>𝑎𝑔𝑒</m:t>
                          </m:r>
                        </m:e>
                        <m:sup>
                          <m:r>
                            <a:rPr lang="en-US" i="1">
                              <a:latin typeface="Cambria Math"/>
                            </a:rPr>
                            <m:t>2</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273461" y="2860971"/>
                <a:ext cx="3407343" cy="384144"/>
              </a:xfrm>
              <a:prstGeom prst="rect">
                <a:avLst/>
              </a:prstGeom>
              <a:blipFill>
                <a:blip r:embed="rId5"/>
                <a:stretch>
                  <a:fillRect b="-15873"/>
                </a:stretch>
              </a:blipFill>
            </p:spPr>
            <p:txBody>
              <a:bodyPr/>
              <a:lstStyle/>
              <a:p>
                <a:r>
                  <a:rPr lang="en-US">
                    <a:noFill/>
                  </a:rPr>
                  <a:t> </a:t>
                </a:r>
              </a:p>
            </p:txBody>
          </p:sp>
        </mc:Fallback>
      </mc:AlternateContent>
      <p:sp>
        <p:nvSpPr>
          <p:cNvPr id="7" name="Rectangle 6"/>
          <p:cNvSpPr/>
          <p:nvPr/>
        </p:nvSpPr>
        <p:spPr>
          <a:xfrm>
            <a:off x="7532666" y="4836731"/>
            <a:ext cx="2888931" cy="584775"/>
          </a:xfrm>
          <a:prstGeom prst="rect">
            <a:avLst/>
          </a:prstGeom>
          <a:noFill/>
          <a:ln>
            <a:noFill/>
          </a:ln>
        </p:spPr>
        <p:txBody>
          <a:bodyPr wrap="none" lIns="91440" tIns="45720" rIns="91440" bIns="4572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3200" b="1" cap="all" dirty="0">
                <a:ln/>
                <a:solidFill>
                  <a:schemeClr val="accent1"/>
                </a:solidFill>
                <a:effectLst>
                  <a:reflection blurRad="10000" stA="55000" endPos="48000" dist="500" dir="5400000" sy="-100000" algn="bl" rotWithShape="0"/>
                </a:effectLst>
              </a:rPr>
              <a:t>PArabola!</a:t>
            </a:r>
          </a:p>
        </p:txBody>
      </p:sp>
    </p:spTree>
    <p:extLst>
      <p:ext uri="{BB962C8B-B14F-4D97-AF65-F5344CB8AC3E}">
        <p14:creationId xmlns:p14="http://schemas.microsoft.com/office/powerpoint/2010/main" val="148191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fade">
                                      <p:cBhvr>
                                        <p:cTn id="17" dur="500"/>
                                        <p:tgtEl>
                                          <p:spTgt spid="61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Dream Sequence</a:t>
            </a:r>
          </a:p>
        </p:txBody>
      </p:sp>
      <p:sp>
        <p:nvSpPr>
          <p:cNvPr id="4" name="Cloud Callout 3"/>
          <p:cNvSpPr/>
          <p:nvPr/>
        </p:nvSpPr>
        <p:spPr>
          <a:xfrm>
            <a:off x="8077200" y="1538812"/>
            <a:ext cx="3505200" cy="1243685"/>
          </a:xfrm>
          <a:prstGeom prst="cloud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t>Algebra II</a:t>
            </a:r>
            <a:endParaRPr lang="en-US" sz="1200" b="1" i="1" dirty="0"/>
          </a:p>
        </p:txBody>
      </p:sp>
      <p:pic>
        <p:nvPicPr>
          <p:cNvPr id="4100" name="Picture 4" descr="http://cnx.org/resources/4d0eeb997ce198cab37b641a538d50c1/C09_S9-7_P46_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848" r="1728" b="11010"/>
          <a:stretch/>
        </p:blipFill>
        <p:spPr bwMode="auto">
          <a:xfrm>
            <a:off x="4876800" y="3200400"/>
            <a:ext cx="2438400" cy="30652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5148241" y="2290217"/>
                <a:ext cx="1895519" cy="745204"/>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num>
                            <m:den>
                              <m:r>
                                <a:rPr lang="en-US" i="1">
                                  <a:latin typeface="Cambria Math"/>
                                </a:rPr>
                                <m:t>2</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den>
                          </m:f>
                          <m:r>
                            <a:rPr lang="en-US" i="1">
                              <a:latin typeface="Cambria Math"/>
                              <a:ea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0</m:t>
                              </m:r>
                            </m:sub>
                          </m:sSub>
                          <m:r>
                            <a:rPr lang="en-US" i="1">
                              <a:latin typeface="Cambria Math"/>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e>
                                <m:sup>
                                  <m:r>
                                    <a:rPr lang="en-US" i="1">
                                      <a:latin typeface="Cambria Math"/>
                                    </a:rPr>
                                    <m:t>2</m:t>
                                  </m:r>
                                </m:sup>
                              </m:sSup>
                            </m:num>
                            <m:den>
                              <m:r>
                                <a:rPr lang="en-US" i="1">
                                  <a:latin typeface="Cambria Math"/>
                                </a:rPr>
                                <m:t>4</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den>
                          </m:f>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148241" y="2290217"/>
                <a:ext cx="1895519" cy="7452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392329" y="1536579"/>
                <a:ext cx="3407343" cy="384144"/>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𝑙𝑒𝑛𝑔𝑡h</m:t>
                          </m:r>
                        </m:e>
                      </m:acc>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r>
                        <a:rPr lang="en-US" i="1">
                          <a:latin typeface="Cambria Math"/>
                        </a:rPr>
                        <m:t>𝑎𝑔𝑒</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2</m:t>
                          </m:r>
                        </m:sub>
                      </m:sSub>
                      <m:sSup>
                        <m:sSupPr>
                          <m:ctrlPr>
                            <a:rPr lang="en-US" i="1">
                              <a:latin typeface="Cambria Math" panose="02040503050406030204" pitchFamily="18" charset="0"/>
                            </a:rPr>
                          </m:ctrlPr>
                        </m:sSupPr>
                        <m:e>
                          <m:r>
                            <a:rPr lang="en-US" i="1">
                              <a:latin typeface="Cambria Math"/>
                            </a:rPr>
                            <m:t>𝑎𝑔𝑒</m:t>
                          </m:r>
                        </m:e>
                        <m:sup>
                          <m:r>
                            <a:rPr lang="en-US" i="1">
                              <a:latin typeface="Cambria Math"/>
                            </a:rPr>
                            <m:t>2</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392329" y="1536579"/>
                <a:ext cx="3407343" cy="384144"/>
              </a:xfrm>
              <a:prstGeom prst="rect">
                <a:avLst/>
              </a:prstGeom>
              <a:blipFill>
                <a:blip r:embed="rId6"/>
                <a:stretch>
                  <a:fillRect b="-15873"/>
                </a:stretch>
              </a:blipFill>
            </p:spPr>
            <p:txBody>
              <a:bodyPr/>
              <a:lstStyle/>
              <a:p>
                <a:r>
                  <a:rPr lang="en-US">
                    <a:noFill/>
                  </a:rPr>
                  <a:t> </a:t>
                </a:r>
              </a:p>
            </p:txBody>
          </p:sp>
        </mc:Fallback>
      </mc:AlternateContent>
    </p:spTree>
    <p:extLst>
      <p:ext uri="{BB962C8B-B14F-4D97-AF65-F5344CB8AC3E}">
        <p14:creationId xmlns:p14="http://schemas.microsoft.com/office/powerpoint/2010/main" val="411875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Regression: Maximums</a:t>
            </a:r>
          </a:p>
        </p:txBody>
      </p:sp>
      <p:sp>
        <p:nvSpPr>
          <p:cNvPr id="3" name="Content Placeholder 2"/>
          <p:cNvSpPr>
            <a:spLocks noGrp="1"/>
          </p:cNvSpPr>
          <p:nvPr>
            <p:ph idx="1"/>
          </p:nvPr>
        </p:nvSpPr>
        <p:spPr>
          <a:xfrm>
            <a:off x="609600" y="1600204"/>
            <a:ext cx="10972800" cy="530524"/>
          </a:xfrm>
        </p:spPr>
        <p:txBody>
          <a:bodyPr/>
          <a:lstStyle/>
          <a:p>
            <a:r>
              <a:rPr lang="en-US" sz="2000" dirty="0"/>
              <a:t>Can you find the estimated age at which the tuna’s tail is at its maximum?</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414" y="3463358"/>
            <a:ext cx="387338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660" y="2286000"/>
            <a:ext cx="4760340" cy="3573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p:cNvSpPr txBox="1"/>
              <p:nvPr/>
            </p:nvSpPr>
            <p:spPr>
              <a:xfrm>
                <a:off x="7156949" y="2320087"/>
                <a:ext cx="3782317" cy="416589"/>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𝑙𝑒𝑛𝑔𝑡h</m:t>
                          </m:r>
                        </m:e>
                      </m:acc>
                      <m:r>
                        <a:rPr lang="en-US" sz="2000" i="1">
                          <a:latin typeface="Cambria Math"/>
                        </a:rPr>
                        <m:t>= </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r>
                        <a:rPr lang="en-US" sz="2000" i="1">
                          <a:latin typeface="Cambria Math"/>
                        </a:rPr>
                        <m:t>𝑎𝑔𝑒</m:t>
                      </m:r>
                      <m:r>
                        <a:rPr lang="en-US" sz="2000" i="1">
                          <a:latin typeface="Cambria Math"/>
                        </a:rPr>
                        <m:t>+</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ea typeface="Cambria Math"/>
                            </a:rPr>
                            <m:t>2</m:t>
                          </m:r>
                        </m:sub>
                      </m:sSub>
                      <m:sSup>
                        <m:sSupPr>
                          <m:ctrlPr>
                            <a:rPr lang="en-US" sz="2000" i="1">
                              <a:latin typeface="Cambria Math" panose="02040503050406030204" pitchFamily="18" charset="0"/>
                            </a:rPr>
                          </m:ctrlPr>
                        </m:sSupPr>
                        <m:e>
                          <m:r>
                            <a:rPr lang="en-US" sz="2000" i="1">
                              <a:latin typeface="Cambria Math"/>
                            </a:rPr>
                            <m:t>𝑎𝑔𝑒</m:t>
                          </m:r>
                        </m:e>
                        <m:sup>
                          <m:r>
                            <a:rPr lang="en-US" sz="2000" i="1">
                              <a:latin typeface="Cambria Math"/>
                            </a:rPr>
                            <m:t>2</m:t>
                          </m:r>
                        </m:sup>
                      </m:sSup>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156949" y="2320087"/>
                <a:ext cx="3782317" cy="416589"/>
              </a:xfrm>
              <a:prstGeom prst="rect">
                <a:avLst/>
              </a:prstGeom>
              <a:blipFill>
                <a:blip r:embed="rId5"/>
                <a:stretch>
                  <a:fillRect t="-7353" b="-16176"/>
                </a:stretch>
              </a:blipFill>
            </p:spPr>
            <p:txBody>
              <a:bodyPr/>
              <a:lstStyle/>
              <a:p>
                <a:r>
                  <a:rPr lang="en-US">
                    <a:noFill/>
                  </a:rPr>
                  <a:t> </a:t>
                </a:r>
              </a:p>
            </p:txBody>
          </p:sp>
        </mc:Fallback>
      </mc:AlternateContent>
      <p:sp>
        <p:nvSpPr>
          <p:cNvPr id="7" name="Rectangle 6"/>
          <p:cNvSpPr/>
          <p:nvPr/>
        </p:nvSpPr>
        <p:spPr>
          <a:xfrm>
            <a:off x="7603642" y="2822359"/>
            <a:ext cx="2888931" cy="584775"/>
          </a:xfrm>
          <a:prstGeom prst="rect">
            <a:avLst/>
          </a:prstGeom>
          <a:noFill/>
          <a:ln>
            <a:noFill/>
          </a:ln>
        </p:spPr>
        <p:txBody>
          <a:bodyPr wrap="none" lIns="91440" tIns="45720" rIns="91440" bIns="4572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3200" b="1" cap="all" dirty="0">
                <a:ln/>
                <a:solidFill>
                  <a:schemeClr val="accent1"/>
                </a:solidFill>
                <a:effectLst>
                  <a:reflection blurRad="10000" stA="55000" endPos="48000" dist="500" dir="5400000" sy="-100000" algn="bl" rotWithShape="0"/>
                </a:effectLst>
              </a:rPr>
              <a:t>Parabola!</a:t>
            </a:r>
          </a:p>
        </p:txBody>
      </p:sp>
      <p:cxnSp>
        <p:nvCxnSpPr>
          <p:cNvPr id="8" name="Straight Arrow Connector 7"/>
          <p:cNvCxnSpPr/>
          <p:nvPr/>
        </p:nvCxnSpPr>
        <p:spPr>
          <a:xfrm flipV="1">
            <a:off x="6096000" y="3135084"/>
            <a:ext cx="0" cy="236220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7490117" y="4819290"/>
                <a:ext cx="3115981" cy="731419"/>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a:rPr>
                            <m:t>−</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num>
                        <m:den>
                          <m:r>
                            <a:rPr lang="en-US" sz="2000" i="1">
                              <a:latin typeface="Cambria Math"/>
                            </a:rPr>
                            <m:t>2</m:t>
                          </m:r>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ea typeface="Cambria Math"/>
                                </a:rPr>
                                <m:t>2</m:t>
                              </m:r>
                            </m:sub>
                          </m:sSub>
                        </m:den>
                      </m:f>
                      <m:r>
                        <a:rPr lang="en-US" sz="2000" i="1">
                          <a:latin typeface="Cambria Math"/>
                        </a:rPr>
                        <m:t>=</m:t>
                      </m:r>
                      <m:f>
                        <m:fPr>
                          <m:ctrlPr>
                            <a:rPr lang="en-US" sz="2000" i="1">
                              <a:latin typeface="Cambria Math" panose="02040503050406030204" pitchFamily="18" charset="0"/>
                            </a:rPr>
                          </m:ctrlPr>
                        </m:fPr>
                        <m:num>
                          <m:r>
                            <a:rPr lang="en-US" sz="2000" i="1">
                              <a:latin typeface="Cambria Math"/>
                            </a:rPr>
                            <m:t>−54.05</m:t>
                          </m:r>
                        </m:num>
                        <m:den>
                          <m:r>
                            <a:rPr lang="en-US" sz="2000" i="1">
                              <a:latin typeface="Cambria Math"/>
                            </a:rPr>
                            <m:t>2∗(−4.72)</m:t>
                          </m:r>
                        </m:den>
                      </m:f>
                      <m:r>
                        <a:rPr lang="en-US" sz="2000" i="1">
                          <a:latin typeface="Cambria Math"/>
                          <a:ea typeface="Cambria Math"/>
                        </a:rPr>
                        <m:t>≅</m:t>
                      </m:r>
                      <m:r>
                        <a:rPr lang="en-US" sz="2000" i="1">
                          <a:latin typeface="Cambria Math"/>
                        </a:rPr>
                        <m:t>5.74</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7490117" y="4819290"/>
                <a:ext cx="3115981" cy="731419"/>
              </a:xfrm>
              <a:prstGeom prst="rect">
                <a:avLst/>
              </a:prstGeom>
              <a:blipFill>
                <a:blip r:embed="rId6"/>
                <a:stretch>
                  <a:fillRect/>
                </a:stretch>
              </a:blipFill>
            </p:spPr>
            <p:txBody>
              <a:bodyPr/>
              <a:lstStyle/>
              <a:p>
                <a:r>
                  <a:rPr lang="en-US">
                    <a:noFill/>
                  </a:rPr>
                  <a:t> </a:t>
                </a:r>
              </a:p>
            </p:txBody>
          </p:sp>
        </mc:Fallback>
      </mc:AlternateContent>
      <p:sp>
        <p:nvSpPr>
          <p:cNvPr id="11" name="TextBox 10"/>
          <p:cNvSpPr txBox="1"/>
          <p:nvPr/>
        </p:nvSpPr>
        <p:spPr>
          <a:xfrm>
            <a:off x="609600" y="5944128"/>
            <a:ext cx="10972800" cy="707886"/>
          </a:xfrm>
          <a:prstGeom prst="rect">
            <a:avLst/>
          </a:prstGeom>
          <a:noFill/>
        </p:spPr>
        <p:txBody>
          <a:bodyPr wrap="square" rtlCol="0">
            <a:noAutofit/>
          </a:bodyPr>
          <a:lstStyle/>
          <a:p>
            <a:pPr marL="285750" indent="-285750">
              <a:buFont typeface="Arial" panose="020B0604020202020204" pitchFamily="34" charset="0"/>
              <a:buChar char="•"/>
            </a:pPr>
            <a:r>
              <a:rPr lang="en-US" sz="2000" dirty="0"/>
              <a:t>The evidence suggests that the mean age at which a tuna’s tail stops growing is approximately 5.74 years based on a quadratic regression model (</a:t>
            </a:r>
            <a:r>
              <a:rPr lang="en-US" sz="2000" i="1" dirty="0"/>
              <a:t>p</a:t>
            </a:r>
            <a:r>
              <a:rPr lang="en-US" sz="2000" dirty="0"/>
              <a:t>-value &lt; .0001).</a:t>
            </a:r>
          </a:p>
        </p:txBody>
      </p:sp>
    </p:spTree>
    <p:extLst>
      <p:ext uri="{BB962C8B-B14F-4D97-AF65-F5344CB8AC3E}">
        <p14:creationId xmlns:p14="http://schemas.microsoft.com/office/powerpoint/2010/main" val="49008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3395</TotalTime>
  <Words>3874</Words>
  <Application>Microsoft Macintosh PowerPoint</Application>
  <PresentationFormat>Widescreen</PresentationFormat>
  <Paragraphs>409</Paragraphs>
  <Slides>56</Slides>
  <Notes>24</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Cambria Math</vt:lpstr>
      <vt:lpstr>Helvetica</vt:lpstr>
      <vt:lpstr>1_Body Slides</vt:lpstr>
      <vt:lpstr>Example</vt:lpstr>
      <vt:lpstr>PowerPoint Presentation</vt:lpstr>
      <vt:lpstr>Quadratic Regression</vt:lpstr>
      <vt:lpstr>Simple Linear Fit</vt:lpstr>
      <vt:lpstr>Quadratic Regression</vt:lpstr>
      <vt:lpstr>Quadratic Regression (cont.)</vt:lpstr>
      <vt:lpstr>Quadratic Regression: Maximums</vt:lpstr>
      <vt:lpstr>Dream Sequence</vt:lpstr>
      <vt:lpstr>Quadratic Regression: Maximums</vt:lpstr>
      <vt:lpstr>Example: Bluefin Tuna Re-centering Method</vt:lpstr>
      <vt:lpstr>PowerPoint Presentation</vt:lpstr>
      <vt:lpstr>Overfitting</vt:lpstr>
      <vt:lpstr>R2</vt:lpstr>
      <vt:lpstr>R2 Can Always Be Made to Be 100% by Adding Explanatory Variables</vt:lpstr>
      <vt:lpstr>PowerPoint Presentation</vt:lpstr>
      <vt:lpstr>Adjusted R2</vt:lpstr>
      <vt:lpstr>Adjusted R2</vt:lpstr>
      <vt:lpstr>Practice Problem!</vt:lpstr>
      <vt:lpstr>Quadratic Regression</vt:lpstr>
      <vt:lpstr>Comparing with Adjusted R2</vt:lpstr>
      <vt:lpstr>Practice Problem</vt:lpstr>
      <vt:lpstr>PowerPoint Presentation</vt:lpstr>
      <vt:lpstr>PowerPoint Presentation</vt:lpstr>
      <vt:lpstr>“Controlling” for  Other Variables in the Model</vt:lpstr>
      <vt:lpstr>PowerPoint Presentation</vt:lpstr>
      <vt:lpstr>PowerPoint Presentation</vt:lpstr>
      <vt:lpstr>Example</vt:lpstr>
      <vt:lpstr>Echolocation!</vt:lpstr>
      <vt:lpstr>Echolocation!</vt:lpstr>
      <vt:lpstr>Where to Find Adjusted R2 in PROC GLM</vt:lpstr>
      <vt:lpstr>Back to Bat Echolocation Problem</vt:lpstr>
      <vt:lpstr>PowerPoint Presentation</vt:lpstr>
      <vt:lpstr>Example Bat Echolocation</vt:lpstr>
      <vt:lpstr>Echolocation! Part I</vt:lpstr>
      <vt:lpstr>Echolocation!</vt:lpstr>
      <vt:lpstr>Echolocation! Part II</vt:lpstr>
      <vt:lpstr>Echolocation! Part II</vt:lpstr>
      <vt:lpstr>Echolocation! Part III</vt:lpstr>
      <vt:lpstr>Echolocation! Part IV</vt:lpstr>
      <vt:lpstr>Echolocation! Part V</vt:lpstr>
      <vt:lpstr>Echolocation! Part V</vt:lpstr>
      <vt:lpstr>Echolocation! Part VI</vt:lpstr>
      <vt:lpstr>PowerPoint Presentation</vt:lpstr>
      <vt:lpstr>Variance of Sum  and Difference of Random Variables</vt:lpstr>
      <vt:lpstr>PowerPoint Presentation</vt:lpstr>
      <vt:lpstr>Confidence Intervals for Linear Combinations of Coefficients</vt:lpstr>
      <vt:lpstr>Confidence Interval for a Difference in Parameters</vt:lpstr>
      <vt:lpstr>Confidence Interval for a Difference in Parameters</vt:lpstr>
      <vt:lpstr>How to Find the Var/Cov Matrix in SAS?</vt:lpstr>
      <vt:lpstr>Energy Cost of Echolocation</vt:lpstr>
      <vt:lpstr>Interpretation</vt:lpstr>
      <vt:lpstr>PowerPoint Presentation</vt:lpstr>
      <vt:lpstr>PowerPoint Presentation</vt:lpstr>
      <vt:lpstr>A. Using the Reference Method in PROC GLM</vt:lpstr>
      <vt:lpstr>B. Using the Variance/Covariance Method in PROC REG (Hint: You Will Have to Adjust the Data!)</vt:lpstr>
      <vt:lpstr>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249</cp:revision>
  <dcterms:created xsi:type="dcterms:W3CDTF">2016-03-21T14:12:59Z</dcterms:created>
  <dcterms:modified xsi:type="dcterms:W3CDTF">2021-03-30T22:19:29Z</dcterms:modified>
  <cp:category/>
</cp:coreProperties>
</file>